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8.jpg" ContentType="image/gif"/>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5"/>
  </p:notesMasterIdLst>
  <p:handoutMasterIdLst>
    <p:handoutMasterId r:id="rId56"/>
  </p:handoutMasterIdLst>
  <p:sldIdLst>
    <p:sldId id="256" r:id="rId2"/>
    <p:sldId id="682" r:id="rId3"/>
    <p:sldId id="685" r:id="rId4"/>
    <p:sldId id="686" r:id="rId5"/>
    <p:sldId id="683" r:id="rId6"/>
    <p:sldId id="684" r:id="rId7"/>
    <p:sldId id="687" r:id="rId8"/>
    <p:sldId id="561" r:id="rId9"/>
    <p:sldId id="562" r:id="rId10"/>
    <p:sldId id="563" r:id="rId11"/>
    <p:sldId id="659" r:id="rId12"/>
    <p:sldId id="674" r:id="rId13"/>
    <p:sldId id="614" r:id="rId14"/>
    <p:sldId id="613" r:id="rId15"/>
    <p:sldId id="616" r:id="rId16"/>
    <p:sldId id="617" r:id="rId17"/>
    <p:sldId id="619" r:id="rId18"/>
    <p:sldId id="691" r:id="rId19"/>
    <p:sldId id="675" r:id="rId20"/>
    <p:sldId id="688" r:id="rId21"/>
    <p:sldId id="664" r:id="rId22"/>
    <p:sldId id="666" r:id="rId23"/>
    <p:sldId id="670" r:id="rId24"/>
    <p:sldId id="665" r:id="rId25"/>
    <p:sldId id="668" r:id="rId26"/>
    <p:sldId id="689" r:id="rId27"/>
    <p:sldId id="690" r:id="rId28"/>
    <p:sldId id="669" r:id="rId29"/>
    <p:sldId id="673" r:id="rId30"/>
    <p:sldId id="564" r:id="rId31"/>
    <p:sldId id="569" r:id="rId32"/>
    <p:sldId id="570" r:id="rId33"/>
    <p:sldId id="571" r:id="rId34"/>
    <p:sldId id="572" r:id="rId35"/>
    <p:sldId id="573" r:id="rId36"/>
    <p:sldId id="574" r:id="rId37"/>
    <p:sldId id="579" r:id="rId38"/>
    <p:sldId id="580" r:id="rId39"/>
    <p:sldId id="576" r:id="rId40"/>
    <p:sldId id="581" r:id="rId41"/>
    <p:sldId id="582" r:id="rId42"/>
    <p:sldId id="583" r:id="rId43"/>
    <p:sldId id="584" r:id="rId44"/>
    <p:sldId id="585" r:id="rId45"/>
    <p:sldId id="586" r:id="rId46"/>
    <p:sldId id="587" r:id="rId47"/>
    <p:sldId id="602" r:id="rId48"/>
    <p:sldId id="603" r:id="rId49"/>
    <p:sldId id="604" r:id="rId50"/>
    <p:sldId id="605" r:id="rId51"/>
    <p:sldId id="606" r:id="rId52"/>
    <p:sldId id="607" r:id="rId53"/>
    <p:sldId id="681" r:id="rId54"/>
  </p:sldIdLst>
  <p:sldSz cx="9144000" cy="6858000" type="screen4x3"/>
  <p:notesSz cx="7099300" cy="10234613"/>
  <p:defaultTextStyle>
    <a:defPPr>
      <a:defRPr lang="zh-CN"/>
    </a:defPPr>
    <a:lvl1pPr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4F2270"/>
    <a:srgbClr val="532476"/>
    <a:srgbClr val="00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3" autoAdjust="0"/>
    <p:restoredTop sz="94646" autoAdjust="0"/>
  </p:normalViewPr>
  <p:slideViewPr>
    <p:cSldViewPr>
      <p:cViewPr varScale="1">
        <p:scale>
          <a:sx n="109" d="100"/>
          <a:sy n="109" d="100"/>
        </p:scale>
        <p:origin x="1140" y="8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slide" Target="slides/slide17.xml"/><Relationship Id="rId1" Type="http://schemas.openxmlformats.org/officeDocument/2006/relationships/slide" Target="slides/slide16.xml"/><Relationship Id="rId4"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png"/></Relationships>
</file>

<file path=ppt/drawings/_rels/vmlDrawing20.vml.rels><?xml version="1.0" encoding="UTF-8" standalone="yes"?>
<Relationships xmlns="http://schemas.openxmlformats.org/package/2006/relationships"><Relationship Id="rId8" Type="http://schemas.openxmlformats.org/officeDocument/2006/relationships/image" Target="../media/image120.wmf"/><Relationship Id="rId3" Type="http://schemas.openxmlformats.org/officeDocument/2006/relationships/image" Target="../media/image115.wmf"/><Relationship Id="rId7" Type="http://schemas.openxmlformats.org/officeDocument/2006/relationships/image" Target="../media/image119.wmf"/><Relationship Id="rId2" Type="http://schemas.openxmlformats.org/officeDocument/2006/relationships/image" Target="../media/image114.wmf"/><Relationship Id="rId1" Type="http://schemas.openxmlformats.org/officeDocument/2006/relationships/image" Target="../media/image113.wmf"/><Relationship Id="rId6" Type="http://schemas.openxmlformats.org/officeDocument/2006/relationships/image" Target="../media/image118.wmf"/><Relationship Id="rId5" Type="http://schemas.openxmlformats.org/officeDocument/2006/relationships/image" Target="../media/image117.wmf"/><Relationship Id="rId4" Type="http://schemas.openxmlformats.org/officeDocument/2006/relationships/image" Target="../media/image116.w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39.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0"/>
              </a:spcBef>
              <a:defRPr sz="1300"/>
            </a:lvl1pPr>
          </a:lstStyle>
          <a:p>
            <a:fld id="{2B054EFF-C139-451C-9355-6BE1C6B1AB12}" type="slidenum">
              <a:rPr lang="en-US" altLang="zh-CN"/>
              <a:pPr/>
              <a:t>‹#›</a:t>
            </a:fld>
            <a:endParaRPr lang="en-US" altLang="zh-CN"/>
          </a:p>
        </p:txBody>
      </p:sp>
    </p:spTree>
    <p:extLst>
      <p:ext uri="{BB962C8B-B14F-4D97-AF65-F5344CB8AC3E}">
        <p14:creationId xmlns:p14="http://schemas.microsoft.com/office/powerpoint/2010/main" val="276626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7C2F271E-35E0-4E3F-8BBB-68B991054A60}" type="datetimeFigureOut">
              <a:rPr lang="zh-CN" altLang="en-US"/>
              <a:pPr>
                <a:defRPr/>
              </a:pPr>
              <a:t>2019/10/16</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spcBef>
                <a:spcPct val="0"/>
              </a:spcBef>
              <a:defRPr sz="1200"/>
            </a:lvl1pPr>
          </a:lstStyle>
          <a:p>
            <a:fld id="{B10331A9-3742-42D8-97C3-0DE9D3715DAF}" type="slidenum">
              <a:rPr lang="zh-CN" altLang="en-US"/>
              <a:pPr/>
              <a:t>‹#›</a:t>
            </a:fld>
            <a:endParaRPr lang="zh-CN" altLang="en-US"/>
          </a:p>
        </p:txBody>
      </p:sp>
    </p:spTree>
    <p:extLst>
      <p:ext uri="{BB962C8B-B14F-4D97-AF65-F5344CB8AC3E}">
        <p14:creationId xmlns:p14="http://schemas.microsoft.com/office/powerpoint/2010/main" val="36931139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0331A9-3742-42D8-97C3-0DE9D3715DAF}" type="slidenum">
              <a:rPr lang="zh-CN" altLang="en-US" smtClean="0"/>
              <a:pPr/>
              <a:t>7</a:t>
            </a:fld>
            <a:endParaRPr lang="zh-CN" altLang="en-US"/>
          </a:p>
        </p:txBody>
      </p:sp>
    </p:spTree>
    <p:extLst>
      <p:ext uri="{BB962C8B-B14F-4D97-AF65-F5344CB8AC3E}">
        <p14:creationId xmlns:p14="http://schemas.microsoft.com/office/powerpoint/2010/main" val="413850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181821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pPr eaLnBrk="1" hangingPunct="1"/>
            <a:r>
              <a:rPr lang="zh-CN" altLang="en-US" smtClean="0">
                <a:latin typeface="Arial" panose="020B0604020202020204" pitchFamily="34" charset="0"/>
              </a:rPr>
              <a:t>为什么是准</a:t>
            </a:r>
            <a:r>
              <a:rPr lang="en-US" altLang="zh-CN" smtClean="0">
                <a:latin typeface="Arial" panose="020B0604020202020204" pitchFamily="34" charset="0"/>
              </a:rPr>
              <a:t>TEM</a:t>
            </a:r>
            <a:r>
              <a:rPr lang="zh-CN" altLang="en-US" smtClean="0">
                <a:latin typeface="Arial" panose="020B0604020202020204" pitchFamily="34" charset="0"/>
              </a:rPr>
              <a:t>波。</a:t>
            </a:r>
            <a:endParaRPr lang="en-US" altLang="zh-CN" smtClean="0">
              <a:latin typeface="Arial" panose="020B0604020202020204" pitchFamily="34" charset="0"/>
            </a:endParaRPr>
          </a:p>
          <a:p>
            <a:pPr eaLnBrk="1" hangingPunct="1">
              <a:buFontTx/>
              <a:buAutoNum type="alphaLcPeriod"/>
            </a:pPr>
            <a:r>
              <a:rPr lang="zh-CN" altLang="en-US" smtClean="0">
                <a:latin typeface="Arial" panose="020B0604020202020204" pitchFamily="34" charset="0"/>
              </a:rPr>
              <a:t>微带线是双线传输线的半空间等效，在均匀媒质空间中，双线传输线可传输</a:t>
            </a:r>
            <a:r>
              <a:rPr lang="en-US" altLang="zh-CN" smtClean="0">
                <a:latin typeface="Arial" panose="020B0604020202020204" pitchFamily="34" charset="0"/>
              </a:rPr>
              <a:t>TEM</a:t>
            </a:r>
            <a:r>
              <a:rPr lang="zh-CN" altLang="en-US" smtClean="0">
                <a:latin typeface="Arial" panose="020B0604020202020204" pitchFamily="34" charset="0"/>
              </a:rPr>
              <a:t>波，故微带线可传输</a:t>
            </a:r>
            <a:r>
              <a:rPr lang="en-US" altLang="zh-CN" smtClean="0">
                <a:latin typeface="Arial" panose="020B0604020202020204" pitchFamily="34" charset="0"/>
              </a:rPr>
              <a:t>TEM</a:t>
            </a:r>
            <a:r>
              <a:rPr lang="zh-CN" altLang="en-US" smtClean="0">
                <a:latin typeface="Arial" panose="020B0604020202020204" pitchFamily="34" charset="0"/>
              </a:rPr>
              <a:t>波</a:t>
            </a:r>
            <a:endParaRPr lang="en-US" altLang="zh-CN" smtClean="0">
              <a:latin typeface="Arial" panose="020B0604020202020204" pitchFamily="34" charset="0"/>
            </a:endParaRPr>
          </a:p>
          <a:p>
            <a:pPr eaLnBrk="1" hangingPunct="1">
              <a:buFontTx/>
              <a:buAutoNum type="alphaLcPeriod"/>
            </a:pPr>
            <a:r>
              <a:rPr lang="en-US" altLang="zh-CN" smtClean="0">
                <a:latin typeface="Arial" panose="020B0604020202020204" pitchFamily="34" charset="0"/>
              </a:rPr>
              <a:t> </a:t>
            </a:r>
            <a:r>
              <a:rPr lang="zh-CN" altLang="en-US" smtClean="0">
                <a:latin typeface="Arial" panose="020B0604020202020204" pitchFamily="34" charset="0"/>
              </a:rPr>
              <a:t>介质基片的引入使</a:t>
            </a:r>
            <a:r>
              <a:rPr lang="en-US" altLang="zh-CN" smtClean="0">
                <a:latin typeface="Arial" panose="020B0604020202020204" pitchFamily="34" charset="0"/>
              </a:rPr>
              <a:t>TEM</a:t>
            </a:r>
            <a:r>
              <a:rPr lang="zh-CN" altLang="en-US" smtClean="0">
                <a:latin typeface="Arial" panose="020B0604020202020204" pitchFamily="34" charset="0"/>
              </a:rPr>
              <a:t>波传输条件不成立，在介质基片与上方介质空间（通常是空气）分界面上相位无法匹配。</a:t>
            </a:r>
            <a:endParaRPr lang="en-US" altLang="zh-CN" smtClean="0">
              <a:latin typeface="Arial" panose="020B0604020202020204" pitchFamily="34" charset="0"/>
            </a:endParaRPr>
          </a:p>
          <a:p>
            <a:pPr eaLnBrk="1" hangingPunct="1">
              <a:buFontTx/>
              <a:buAutoNum type="alphaLcPeriod"/>
            </a:pPr>
            <a:r>
              <a:rPr lang="en-US" altLang="zh-CN" smtClean="0">
                <a:latin typeface="Arial" panose="020B0604020202020204" pitchFamily="34" charset="0"/>
              </a:rPr>
              <a:t> </a:t>
            </a:r>
            <a:r>
              <a:rPr lang="zh-CN" altLang="en-US" smtClean="0">
                <a:latin typeface="Arial" panose="020B0604020202020204" pitchFamily="34" charset="0"/>
              </a:rPr>
              <a:t>在满足基片厚度</a:t>
            </a:r>
            <a:r>
              <a:rPr lang="en-US" altLang="zh-CN" smtClean="0">
                <a:latin typeface="Arial" panose="020B0604020202020204" pitchFamily="34" charset="0"/>
              </a:rPr>
              <a:t>d&lt;&lt;</a:t>
            </a:r>
            <a:r>
              <a:rPr lang="el-GR" altLang="zh-CN" smtClean="0">
                <a:latin typeface="Times New Roman" panose="02020603050405020304" pitchFamily="18" charset="0"/>
                <a:cs typeface="Times New Roman" panose="02020603050405020304" pitchFamily="18" charset="0"/>
              </a:rPr>
              <a:t>λ</a:t>
            </a:r>
            <a:r>
              <a:rPr lang="zh-CN" altLang="en-US" smtClean="0">
                <a:latin typeface="Times New Roman" panose="02020603050405020304" pitchFamily="18" charset="0"/>
                <a:cs typeface="Times New Roman" panose="02020603050405020304" pitchFamily="18" charset="0"/>
              </a:rPr>
              <a:t>（波长）时，场集中于微带下方的介质基片中，场为准</a:t>
            </a:r>
            <a:r>
              <a:rPr lang="en-US" altLang="zh-CN" smtClean="0">
                <a:latin typeface="Times New Roman" panose="02020603050405020304" pitchFamily="18" charset="0"/>
                <a:cs typeface="Times New Roman" panose="02020603050405020304" pitchFamily="18" charset="0"/>
              </a:rPr>
              <a:t>TEM</a:t>
            </a:r>
            <a:r>
              <a:rPr lang="zh-CN" altLang="en-US" smtClean="0">
                <a:latin typeface="Times New Roman" panose="02020603050405020304" pitchFamily="18" charset="0"/>
                <a:cs typeface="Times New Roman" panose="02020603050405020304" pitchFamily="18" charset="0"/>
              </a:rPr>
              <a:t>波。</a:t>
            </a:r>
            <a:endParaRPr lang="zh-CN" altLang="en-US" smtClean="0">
              <a:latin typeface="Arial" panose="020B0604020202020204" pitchFamily="34" charset="0"/>
            </a:endParaRPr>
          </a:p>
        </p:txBody>
      </p:sp>
      <p:sp>
        <p:nvSpPr>
          <p:cNvPr id="7168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230443C3-D478-46A3-AD12-7D161A008249}" type="slidenum">
              <a:rPr kumimoji="0" lang="zh-CN" altLang="en-US" sz="1200" b="0">
                <a:latin typeface="Arial" panose="020B0604020202020204" pitchFamily="34" charset="0"/>
              </a:rPr>
              <a:pPr algn="r" eaLnBrk="1" hangingPunct="1">
                <a:spcBef>
                  <a:spcPct val="0"/>
                </a:spcBef>
              </a:pPr>
              <a:t>34</a:t>
            </a:fld>
            <a:endParaRPr kumimoji="0" lang="en-US" altLang="zh-CN" sz="1200" b="0">
              <a:latin typeface="Arial" panose="020B0604020202020204" pitchFamily="34" charset="0"/>
            </a:endParaRPr>
          </a:p>
        </p:txBody>
      </p:sp>
    </p:spTree>
    <p:extLst>
      <p:ext uri="{BB962C8B-B14F-4D97-AF65-F5344CB8AC3E}">
        <p14:creationId xmlns:p14="http://schemas.microsoft.com/office/powerpoint/2010/main" val="425778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pPr eaLnBrk="1" hangingPunct="1"/>
            <a:r>
              <a:rPr lang="zh-CN" altLang="en-US" smtClean="0">
                <a:latin typeface="Arial" panose="020B0604020202020204" pitchFamily="34" charset="0"/>
              </a:rPr>
              <a:t>等效：即假设相同微带位于均匀介质（半）空间中，具有与微带线相同的传播常数。</a:t>
            </a:r>
          </a:p>
        </p:txBody>
      </p:sp>
      <p:sp>
        <p:nvSpPr>
          <p:cNvPr id="727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A38BF3A6-7806-42E4-AFD2-DBDCF71FDC3D}" type="slidenum">
              <a:rPr kumimoji="0" lang="zh-CN" altLang="en-US" sz="1200" b="0">
                <a:latin typeface="Arial" panose="020B0604020202020204" pitchFamily="34" charset="0"/>
              </a:rPr>
              <a:pPr algn="r" eaLnBrk="1" hangingPunct="1">
                <a:spcBef>
                  <a:spcPct val="0"/>
                </a:spcBef>
              </a:pPr>
              <a:t>35</a:t>
            </a:fld>
            <a:endParaRPr kumimoji="0" lang="en-US" altLang="zh-CN" sz="1200" b="0">
              <a:latin typeface="Arial" panose="020B0604020202020204" pitchFamily="34" charset="0"/>
            </a:endParaRPr>
          </a:p>
        </p:txBody>
      </p:sp>
    </p:spTree>
    <p:extLst>
      <p:ext uri="{BB962C8B-B14F-4D97-AF65-F5344CB8AC3E}">
        <p14:creationId xmlns:p14="http://schemas.microsoft.com/office/powerpoint/2010/main" val="246225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11547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097157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32569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27696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87518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866055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736925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58130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979213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ln/>
        </p:spPr>
      </p:sp>
      <p:sp>
        <p:nvSpPr>
          <p:cNvPr id="8499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3775054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5554667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8036787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p:cNvSpPr>
            <a:spLocks noGrp="1" noRot="1" noChangeAspect="1" noTextEdit="1"/>
          </p:cNvSpPr>
          <p:nvPr>
            <p:ph type="sldImg"/>
          </p:nvPr>
        </p:nvSpPr>
        <p:spPr>
          <a:ln/>
        </p:spPr>
      </p:sp>
      <p:sp>
        <p:nvSpPr>
          <p:cNvPr id="10240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r>
              <a:rPr lang="zh-CN" altLang="en-US" smtClean="0">
                <a:latin typeface="Arial" panose="020B0604020202020204" pitchFamily="34" charset="0"/>
              </a:rPr>
              <a:t>不连续性的影响：</a:t>
            </a:r>
            <a:endParaRPr lang="en-US" altLang="zh-CN" smtClean="0">
              <a:latin typeface="Arial" panose="020B0604020202020204" pitchFamily="34" charset="0"/>
            </a:endParaRPr>
          </a:p>
          <a:p>
            <a:r>
              <a:rPr lang="en-US" altLang="zh-CN" smtClean="0">
                <a:latin typeface="Arial" panose="020B0604020202020204" pitchFamily="34" charset="0"/>
              </a:rPr>
              <a:t>1</a:t>
            </a:r>
            <a:r>
              <a:rPr lang="zh-CN" altLang="en-US" smtClean="0">
                <a:latin typeface="Arial" panose="020B0604020202020204" pitchFamily="34" charset="0"/>
              </a:rPr>
              <a:t>）频率偏移</a:t>
            </a:r>
            <a:endParaRPr lang="en-US" altLang="zh-CN" smtClean="0">
              <a:latin typeface="Arial" panose="020B0604020202020204" pitchFamily="34" charset="0"/>
            </a:endParaRPr>
          </a:p>
          <a:p>
            <a:r>
              <a:rPr lang="en-US" altLang="zh-CN" smtClean="0">
                <a:latin typeface="Arial" panose="020B0604020202020204" pitchFamily="34" charset="0"/>
              </a:rPr>
              <a:t>2</a:t>
            </a:r>
            <a:r>
              <a:rPr lang="zh-CN" altLang="en-US" smtClean="0">
                <a:latin typeface="Arial" panose="020B0604020202020204" pitchFamily="34" charset="0"/>
              </a:rPr>
              <a:t>）驻波比变差</a:t>
            </a:r>
            <a:endParaRPr lang="en-US" altLang="zh-CN" smtClean="0">
              <a:latin typeface="Arial" panose="020B0604020202020204" pitchFamily="34" charset="0"/>
            </a:endParaRPr>
          </a:p>
          <a:p>
            <a:r>
              <a:rPr lang="en-US" altLang="zh-CN" smtClean="0">
                <a:latin typeface="Arial" panose="020B0604020202020204" pitchFamily="34" charset="0"/>
              </a:rPr>
              <a:t>3</a:t>
            </a:r>
            <a:r>
              <a:rPr lang="zh-CN" altLang="en-US" smtClean="0">
                <a:latin typeface="Arial" panose="020B0604020202020204" pitchFamily="34" charset="0"/>
              </a:rPr>
              <a:t>）增益和相位起伏</a:t>
            </a:r>
            <a:endParaRPr lang="en-US" altLang="zh-CN" smtClean="0">
              <a:latin typeface="Arial" panose="020B0604020202020204" pitchFamily="34" charset="0"/>
            </a:endParaRPr>
          </a:p>
          <a:p>
            <a:r>
              <a:rPr lang="en-US" altLang="zh-CN" smtClean="0">
                <a:latin typeface="Arial" panose="020B0604020202020204" pitchFamily="34" charset="0"/>
              </a:rPr>
              <a:t>4</a:t>
            </a:r>
            <a:r>
              <a:rPr lang="zh-CN" altLang="en-US" smtClean="0">
                <a:latin typeface="Arial" panose="020B0604020202020204" pitchFamily="34" charset="0"/>
              </a:rPr>
              <a:t>）辐射和表面波引起的耦合造成电路不稳定</a:t>
            </a:r>
            <a:endParaRPr lang="en-US" altLang="zh-CN" smtClean="0">
              <a:latin typeface="Arial" panose="020B0604020202020204" pitchFamily="34" charset="0"/>
            </a:endParaRPr>
          </a:p>
          <a:p>
            <a:r>
              <a:rPr lang="en-US" altLang="zh-CN" smtClean="0">
                <a:latin typeface="Arial" panose="020B0604020202020204" pitchFamily="34" charset="0"/>
              </a:rPr>
              <a:t>5</a:t>
            </a:r>
            <a:r>
              <a:rPr lang="zh-CN" altLang="en-US" smtClean="0">
                <a:latin typeface="Arial" panose="020B0604020202020204" pitchFamily="34" charset="0"/>
              </a:rPr>
              <a:t>）接口匹配变差</a:t>
            </a:r>
          </a:p>
        </p:txBody>
      </p:sp>
      <p:sp>
        <p:nvSpPr>
          <p:cNvPr id="10240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83656736-C90F-411F-B163-95CB6DD01BB3}" type="slidenum">
              <a:rPr kumimoji="0" lang="zh-CN" altLang="en-US" sz="1200" b="0">
                <a:latin typeface="Arial" panose="020B0604020202020204" pitchFamily="34" charset="0"/>
              </a:rPr>
              <a:pPr algn="r" eaLnBrk="1" hangingPunct="1">
                <a:spcBef>
                  <a:spcPct val="0"/>
                </a:spcBef>
              </a:pPr>
              <a:t>47</a:t>
            </a:fld>
            <a:endParaRPr kumimoji="0" lang="en-US" altLang="zh-CN" sz="1200" b="0">
              <a:latin typeface="Arial" panose="020B0604020202020204" pitchFamily="34" charset="0"/>
            </a:endParaRPr>
          </a:p>
        </p:txBody>
      </p:sp>
    </p:spTree>
    <p:extLst>
      <p:ext uri="{BB962C8B-B14F-4D97-AF65-F5344CB8AC3E}">
        <p14:creationId xmlns:p14="http://schemas.microsoft.com/office/powerpoint/2010/main" val="2923493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078497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8441699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4152941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8155750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26653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02757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91114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528108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70927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878141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76327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DABBD1C6-83EF-4065-BD2A-DD15CEDD2AC1}" type="slidenum">
              <a:rPr kumimoji="0" lang="zh-CN" altLang="en-US" sz="1200" b="0">
                <a:latin typeface="Arial" panose="020B0604020202020204" pitchFamily="34" charset="0"/>
              </a:rPr>
              <a:pPr algn="r" eaLnBrk="1" hangingPunct="1">
                <a:spcBef>
                  <a:spcPct val="0"/>
                </a:spcBef>
              </a:pPr>
              <a:t>32</a:t>
            </a:fld>
            <a:endParaRPr kumimoji="0" lang="en-US" altLang="zh-CN" sz="1200" b="0">
              <a:latin typeface="Arial" panose="020B060402020202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pPr eaLnBrk="1" hangingPunct="1"/>
            <a:r>
              <a:rPr lang="zh-CN" altLang="en-US" smtClean="0">
                <a:latin typeface="Arial" panose="020B0604020202020204" pitchFamily="34" charset="0"/>
              </a:rPr>
              <a:t>纲要：</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一、微带线</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   </a:t>
            </a:r>
            <a:r>
              <a:rPr lang="zh-CN" altLang="en-US" smtClean="0">
                <a:latin typeface="Arial" panose="020B0604020202020204" pitchFamily="34" charset="0"/>
              </a:rPr>
              <a:t>微带线的基本传输特性</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   </a:t>
            </a:r>
            <a:r>
              <a:rPr lang="zh-CN" altLang="en-US" smtClean="0">
                <a:latin typeface="Arial" panose="020B0604020202020204" pitchFamily="34" charset="0"/>
              </a:rPr>
              <a:t>微带线的色散特性</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   微带的不连线性</a:t>
            </a:r>
            <a:endParaRPr lang="en-US" altLang="zh-CN" smtClean="0">
              <a:latin typeface="Arial" panose="020B0604020202020204" pitchFamily="34" charset="0"/>
            </a:endParaRPr>
          </a:p>
          <a:p>
            <a:pPr eaLnBrk="1" hangingPunct="1"/>
            <a:endParaRPr lang="en-US" altLang="zh-CN" smtClean="0">
              <a:latin typeface="Arial" panose="020B0604020202020204" pitchFamily="34" charset="0"/>
            </a:endParaRPr>
          </a:p>
          <a:p>
            <a:pPr eaLnBrk="1" hangingPunct="1"/>
            <a:r>
              <a:rPr lang="zh-CN" altLang="en-US" smtClean="0">
                <a:latin typeface="Arial" panose="020B0604020202020204" pitchFamily="34" charset="0"/>
              </a:rPr>
              <a:t>二、</a:t>
            </a:r>
            <a:r>
              <a:rPr lang="en-US" altLang="zh-CN" smtClean="0">
                <a:latin typeface="Arial" panose="020B0604020202020204" pitchFamily="34" charset="0"/>
              </a:rPr>
              <a:t>S</a:t>
            </a:r>
            <a:r>
              <a:rPr lang="zh-CN" altLang="en-US" smtClean="0">
                <a:latin typeface="Arial" panose="020B0604020202020204" pitchFamily="34" charset="0"/>
              </a:rPr>
              <a:t>参数等网络参数</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三、</a:t>
            </a:r>
            <a:r>
              <a:rPr lang="en-US" altLang="zh-CN" smtClean="0">
                <a:latin typeface="Arial" panose="020B0604020202020204" pitchFamily="34" charset="0"/>
              </a:rPr>
              <a:t>SMITH</a:t>
            </a:r>
            <a:r>
              <a:rPr lang="zh-CN" altLang="en-US" smtClean="0">
                <a:latin typeface="Arial" panose="020B0604020202020204" pitchFamily="34" charset="0"/>
              </a:rPr>
              <a:t>图及其应用</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四、其它传输线</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     1. CPW</a:t>
            </a:r>
          </a:p>
          <a:p>
            <a:pPr eaLnBrk="1" hangingPunct="1"/>
            <a:r>
              <a:rPr lang="en-US" altLang="zh-CN" smtClean="0">
                <a:latin typeface="Arial" panose="020B0604020202020204" pitchFamily="34" charset="0"/>
              </a:rPr>
              <a:t>      2. SIW</a:t>
            </a:r>
            <a:endParaRPr lang="zh-CN" altLang="en-US" smtClean="0">
              <a:latin typeface="Arial" panose="020B0604020202020204" pitchFamily="34" charset="0"/>
            </a:endParaRPr>
          </a:p>
        </p:txBody>
      </p:sp>
    </p:spTree>
    <p:extLst>
      <p:ext uri="{BB962C8B-B14F-4D97-AF65-F5344CB8AC3E}">
        <p14:creationId xmlns:p14="http://schemas.microsoft.com/office/powerpoint/2010/main" val="3368215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C626179-E04B-4023-8FEB-80953474437D}" type="slidenum">
              <a:rPr lang="en-US" altLang="zh-CN"/>
              <a:pPr/>
              <a:t>‹#›</a:t>
            </a:fld>
            <a:endParaRPr lang="en-US" altLang="zh-CN"/>
          </a:p>
        </p:txBody>
      </p:sp>
    </p:spTree>
    <p:extLst>
      <p:ext uri="{BB962C8B-B14F-4D97-AF65-F5344CB8AC3E}">
        <p14:creationId xmlns:p14="http://schemas.microsoft.com/office/powerpoint/2010/main" val="426074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A3E780F-87EE-4441-B9E2-E7E742541BCF}" type="slidenum">
              <a:rPr lang="en-US" altLang="zh-CN"/>
              <a:pPr/>
              <a:t>‹#›</a:t>
            </a:fld>
            <a:endParaRPr lang="en-US" altLang="zh-CN"/>
          </a:p>
        </p:txBody>
      </p:sp>
    </p:spTree>
    <p:extLst>
      <p:ext uri="{BB962C8B-B14F-4D97-AF65-F5344CB8AC3E}">
        <p14:creationId xmlns:p14="http://schemas.microsoft.com/office/powerpoint/2010/main" val="115380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6A73C65-DCCF-40EF-9B2D-41E4E9623B5F}" type="slidenum">
              <a:rPr lang="en-US" altLang="zh-CN"/>
              <a:pPr/>
              <a:t>‹#›</a:t>
            </a:fld>
            <a:endParaRPr lang="en-US" altLang="zh-CN"/>
          </a:p>
        </p:txBody>
      </p:sp>
    </p:spTree>
    <p:extLst>
      <p:ext uri="{BB962C8B-B14F-4D97-AF65-F5344CB8AC3E}">
        <p14:creationId xmlns:p14="http://schemas.microsoft.com/office/powerpoint/2010/main" val="2625263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EA7E800-399D-4E82-A1FF-A89CD4FE6138}" type="slidenum">
              <a:rPr lang="en-US" altLang="zh-CN"/>
              <a:pPr/>
              <a:t>‹#›</a:t>
            </a:fld>
            <a:endParaRPr lang="en-US" altLang="zh-CN"/>
          </a:p>
        </p:txBody>
      </p:sp>
    </p:spTree>
    <p:extLst>
      <p:ext uri="{BB962C8B-B14F-4D97-AF65-F5344CB8AC3E}">
        <p14:creationId xmlns:p14="http://schemas.microsoft.com/office/powerpoint/2010/main" val="324883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D32B7F6-9A22-4D9A-9A90-D0D403AA4B7F}" type="slidenum">
              <a:rPr lang="en-US" altLang="zh-CN"/>
              <a:pPr/>
              <a:t>‹#›</a:t>
            </a:fld>
            <a:endParaRPr lang="en-US" altLang="zh-CN"/>
          </a:p>
        </p:txBody>
      </p:sp>
    </p:spTree>
    <p:extLst>
      <p:ext uri="{BB962C8B-B14F-4D97-AF65-F5344CB8AC3E}">
        <p14:creationId xmlns:p14="http://schemas.microsoft.com/office/powerpoint/2010/main" val="379912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9497A206-0224-422F-B44D-44F4B2FB82E6}" type="slidenum">
              <a:rPr lang="en-US" altLang="zh-CN"/>
              <a:pPr/>
              <a:t>‹#›</a:t>
            </a:fld>
            <a:endParaRPr lang="en-US" altLang="zh-CN"/>
          </a:p>
        </p:txBody>
      </p:sp>
    </p:spTree>
    <p:extLst>
      <p:ext uri="{BB962C8B-B14F-4D97-AF65-F5344CB8AC3E}">
        <p14:creationId xmlns:p14="http://schemas.microsoft.com/office/powerpoint/2010/main" val="88612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C9417D-FAA7-46E3-9AE8-21EE1DA0A951}" type="slidenum">
              <a:rPr lang="en-US" altLang="zh-CN"/>
              <a:pPr/>
              <a:t>‹#›</a:t>
            </a:fld>
            <a:endParaRPr lang="en-US" altLang="zh-CN"/>
          </a:p>
        </p:txBody>
      </p:sp>
    </p:spTree>
    <p:extLst>
      <p:ext uri="{BB962C8B-B14F-4D97-AF65-F5344CB8AC3E}">
        <p14:creationId xmlns:p14="http://schemas.microsoft.com/office/powerpoint/2010/main" val="4241150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F038F89-3ECC-40BD-8CF3-B50209ECFCCA}" type="slidenum">
              <a:rPr lang="en-US" altLang="zh-CN"/>
              <a:pPr/>
              <a:t>‹#›</a:t>
            </a:fld>
            <a:endParaRPr lang="en-US" altLang="zh-CN"/>
          </a:p>
        </p:txBody>
      </p:sp>
    </p:spTree>
    <p:extLst>
      <p:ext uri="{BB962C8B-B14F-4D97-AF65-F5344CB8AC3E}">
        <p14:creationId xmlns:p14="http://schemas.microsoft.com/office/powerpoint/2010/main" val="1081208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3BA5D7-7A10-44AE-B0F9-CC0DE137EDC8}" type="slidenum">
              <a:rPr lang="en-US" altLang="zh-CN"/>
              <a:pPr/>
              <a:t>‹#›</a:t>
            </a:fld>
            <a:endParaRPr lang="en-US" altLang="zh-CN"/>
          </a:p>
        </p:txBody>
      </p:sp>
    </p:spTree>
    <p:extLst>
      <p:ext uri="{BB962C8B-B14F-4D97-AF65-F5344CB8AC3E}">
        <p14:creationId xmlns:p14="http://schemas.microsoft.com/office/powerpoint/2010/main" val="12261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308BE64-4C2B-49DA-A6B7-BB103CAC12DB}" type="slidenum">
              <a:rPr lang="en-US" altLang="zh-CN"/>
              <a:pPr/>
              <a:t>‹#›</a:t>
            </a:fld>
            <a:endParaRPr lang="en-US" altLang="zh-CN"/>
          </a:p>
        </p:txBody>
      </p:sp>
    </p:spTree>
    <p:extLst>
      <p:ext uri="{BB962C8B-B14F-4D97-AF65-F5344CB8AC3E}">
        <p14:creationId xmlns:p14="http://schemas.microsoft.com/office/powerpoint/2010/main" val="3842578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6B36C3E-9894-4499-B514-E65F81DD3092}" type="slidenum">
              <a:rPr lang="en-US" altLang="zh-CN"/>
              <a:pPr/>
              <a:t>‹#›</a:t>
            </a:fld>
            <a:endParaRPr lang="en-US" altLang="zh-CN"/>
          </a:p>
        </p:txBody>
      </p:sp>
    </p:spTree>
    <p:extLst>
      <p:ext uri="{BB962C8B-B14F-4D97-AF65-F5344CB8AC3E}">
        <p14:creationId xmlns:p14="http://schemas.microsoft.com/office/powerpoint/2010/main" val="349024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DF9B1ED-6B64-40FD-9CD3-1E9BCF2A1380}" type="slidenum">
              <a:rPr lang="en-US" altLang="zh-CN"/>
              <a:pPr/>
              <a:t>‹#›</a:t>
            </a:fld>
            <a:endParaRPr lang="en-US" altLang="zh-CN"/>
          </a:p>
        </p:txBody>
      </p:sp>
    </p:spTree>
    <p:extLst>
      <p:ext uri="{BB962C8B-B14F-4D97-AF65-F5344CB8AC3E}">
        <p14:creationId xmlns:p14="http://schemas.microsoft.com/office/powerpoint/2010/main" val="358117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FB84E29-E3AE-405A-9DDD-DE87CDFACF95}" type="slidenum">
              <a:rPr lang="en-US" altLang="zh-CN"/>
              <a:pPr/>
              <a:t>‹#›</a:t>
            </a:fld>
            <a:endParaRPr lang="en-US" altLang="zh-CN"/>
          </a:p>
        </p:txBody>
      </p:sp>
    </p:spTree>
    <p:extLst>
      <p:ext uri="{BB962C8B-B14F-4D97-AF65-F5344CB8AC3E}">
        <p14:creationId xmlns:p14="http://schemas.microsoft.com/office/powerpoint/2010/main" val="84602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AA7112-0BF1-44DC-87EB-2D1C7339536E}" type="slidenum">
              <a:rPr lang="en-US" altLang="zh-CN"/>
              <a:pPr/>
              <a:t>‹#›</a:t>
            </a:fld>
            <a:endParaRPr lang="en-US" altLang="zh-CN"/>
          </a:p>
        </p:txBody>
      </p:sp>
    </p:spTree>
    <p:extLst>
      <p:ext uri="{BB962C8B-B14F-4D97-AF65-F5344CB8AC3E}">
        <p14:creationId xmlns:p14="http://schemas.microsoft.com/office/powerpoint/2010/main" val="69723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17D02F5-73E1-413C-BA76-D8F714A469E2}" type="slidenum">
              <a:rPr lang="en-US" altLang="zh-CN"/>
              <a:pPr/>
              <a:t>‹#›</a:t>
            </a:fld>
            <a:endParaRPr lang="en-US" altLang="zh-CN"/>
          </a:p>
        </p:txBody>
      </p:sp>
    </p:spTree>
    <p:extLst>
      <p:ext uri="{BB962C8B-B14F-4D97-AF65-F5344CB8AC3E}">
        <p14:creationId xmlns:p14="http://schemas.microsoft.com/office/powerpoint/2010/main" val="70890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3E80DE7-AD79-4968-8137-9DA0678DDF13}" type="slidenum">
              <a:rPr lang="en-US" altLang="zh-CN"/>
              <a:pPr/>
              <a:t>‹#›</a:t>
            </a:fld>
            <a:endParaRPr lang="en-US" altLang="zh-CN"/>
          </a:p>
        </p:txBody>
      </p:sp>
    </p:spTree>
    <p:extLst>
      <p:ext uri="{BB962C8B-B14F-4D97-AF65-F5344CB8AC3E}">
        <p14:creationId xmlns:p14="http://schemas.microsoft.com/office/powerpoint/2010/main" val="340047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fld id="{D6B9DC2A-05AA-415E-8055-3B8C2D970BA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video" Target="../media/media1.mp4"/><Relationship Id="rId7" Type="http://schemas.openxmlformats.org/officeDocument/2006/relationships/oleObject" Target="../embeddings/oleObject10.bin"/><Relationship Id="rId12" Type="http://schemas.openxmlformats.org/officeDocument/2006/relationships/image" Target="../media/image23.png"/><Relationship Id="rId2" Type="http://schemas.microsoft.com/office/2007/relationships/media" Target="../media/media1.mp4"/><Relationship Id="rId1" Type="http://schemas.openxmlformats.org/officeDocument/2006/relationships/vmlDrawing" Target="../drawings/vmlDrawing2.vml"/><Relationship Id="rId6" Type="http://schemas.openxmlformats.org/officeDocument/2006/relationships/image" Target="../media/image20.png"/><Relationship Id="rId11" Type="http://schemas.openxmlformats.org/officeDocument/2006/relationships/image" Target="../media/image22.wmf"/><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slideLayout" Target="../slideLayouts/slideLayout12.xml"/><Relationship Id="rId9" Type="http://schemas.openxmlformats.org/officeDocument/2006/relationships/image" Target="../media/image21.wmf"/></Relationships>
</file>

<file path=ppt/slides/_rels/slide13.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wmf"/><Relationship Id="rId5" Type="http://schemas.openxmlformats.org/officeDocument/2006/relationships/oleObject" Target="../embeddings/oleObject14.bin"/><Relationship Id="rId4" Type="http://schemas.openxmlformats.org/officeDocument/2006/relationships/image" Target="../media/image24.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7.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0.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1.bin"/><Relationship Id="rId14" Type="http://schemas.openxmlformats.org/officeDocument/2006/relationships/image" Target="../media/image2.gif"/></Relationships>
</file>

<file path=ppt/slides/_rels/slide17.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38.wmf"/><Relationship Id="rId2" Type="http://schemas.openxmlformats.org/officeDocument/2006/relationships/slideLayout" Target="../slideLayouts/slideLayout2.xml"/><Relationship Id="rId16" Type="http://schemas.openxmlformats.org/officeDocument/2006/relationships/image" Target="../media/image40.wmf"/><Relationship Id="rId1" Type="http://schemas.openxmlformats.org/officeDocument/2006/relationships/vmlDrawing" Target="../drawings/vmlDrawing7.vml"/><Relationship Id="rId6" Type="http://schemas.openxmlformats.org/officeDocument/2006/relationships/image" Target="../media/image35.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27.bin"/><Relationship Id="rId14" Type="http://schemas.openxmlformats.org/officeDocument/2006/relationships/image" Target="../media/image39.wmf"/></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2.w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slides/_rels/slide22.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image" Target="../media/image48.wmf"/><Relationship Id="rId1" Type="http://schemas.openxmlformats.org/officeDocument/2006/relationships/slideLayout" Target="../slideLayouts/slideLayout2.xml"/><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37.bin"/><Relationship Id="rId18" Type="http://schemas.openxmlformats.org/officeDocument/2006/relationships/image" Target="../media/image65.wmf"/><Relationship Id="rId3" Type="http://schemas.openxmlformats.org/officeDocument/2006/relationships/oleObject" Target="../embeddings/oleObject32.bin"/><Relationship Id="rId21" Type="http://schemas.openxmlformats.org/officeDocument/2006/relationships/image" Target="../media/image67.png"/><Relationship Id="rId7" Type="http://schemas.openxmlformats.org/officeDocument/2006/relationships/oleObject" Target="../embeddings/oleObject34.bin"/><Relationship Id="rId12" Type="http://schemas.openxmlformats.org/officeDocument/2006/relationships/image" Target="../media/image62.wmf"/><Relationship Id="rId17" Type="http://schemas.openxmlformats.org/officeDocument/2006/relationships/oleObject" Target="../embeddings/oleObject39.bin"/><Relationship Id="rId2" Type="http://schemas.openxmlformats.org/officeDocument/2006/relationships/slideLayout" Target="../slideLayouts/slideLayout2.xml"/><Relationship Id="rId16" Type="http://schemas.openxmlformats.org/officeDocument/2006/relationships/image" Target="../media/image64.wmf"/><Relationship Id="rId20" Type="http://schemas.openxmlformats.org/officeDocument/2006/relationships/image" Target="../media/image66.wmf"/><Relationship Id="rId1" Type="http://schemas.openxmlformats.org/officeDocument/2006/relationships/vmlDrawing" Target="../drawings/vmlDrawing9.vml"/><Relationship Id="rId6" Type="http://schemas.openxmlformats.org/officeDocument/2006/relationships/image" Target="../media/image59.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61.wmf"/><Relationship Id="rId19" Type="http://schemas.openxmlformats.org/officeDocument/2006/relationships/oleObject" Target="../embeddings/oleObject40.bin"/><Relationship Id="rId4" Type="http://schemas.openxmlformats.org/officeDocument/2006/relationships/image" Target="../media/image58.wmf"/><Relationship Id="rId9" Type="http://schemas.openxmlformats.org/officeDocument/2006/relationships/oleObject" Target="../embeddings/oleObject35.bin"/><Relationship Id="rId14" Type="http://schemas.openxmlformats.org/officeDocument/2006/relationships/image" Target="../media/image63.wmf"/></Relationships>
</file>

<file path=ppt/slides/_rels/slide25.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9.wmf"/><Relationship Id="rId5" Type="http://schemas.openxmlformats.org/officeDocument/2006/relationships/oleObject" Target="../embeddings/oleObject42.bin"/><Relationship Id="rId4" Type="http://schemas.openxmlformats.org/officeDocument/2006/relationships/image" Target="../media/image6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emf"/></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notesSlide" Target="../notesSlides/notesSlide12.xml"/><Relationship Id="rId7" Type="http://schemas.openxmlformats.org/officeDocument/2006/relationships/image" Target="../media/image91.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47.bin"/><Relationship Id="rId5" Type="http://schemas.openxmlformats.org/officeDocument/2006/relationships/image" Target="../media/image90.wmf"/><Relationship Id="rId4" Type="http://schemas.openxmlformats.org/officeDocument/2006/relationships/oleObject" Target="../embeddings/oleObject46.bin"/><Relationship Id="rId9" Type="http://schemas.openxmlformats.org/officeDocument/2006/relationships/image" Target="../media/image92.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93.wmf"/><Relationship Id="rId4" Type="http://schemas.openxmlformats.org/officeDocument/2006/relationships/oleObject" Target="../embeddings/oleObject49.bin"/></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16.xml"/><Relationship Id="rId7" Type="http://schemas.openxmlformats.org/officeDocument/2006/relationships/image" Target="../media/image97.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51.bin"/><Relationship Id="rId5" Type="http://schemas.openxmlformats.org/officeDocument/2006/relationships/image" Target="../media/image96.wmf"/><Relationship Id="rId4" Type="http://schemas.openxmlformats.org/officeDocument/2006/relationships/oleObject" Target="../embeddings/oleObject50.bin"/><Relationship Id="rId9" Type="http://schemas.openxmlformats.org/officeDocument/2006/relationships/image" Target="../media/image98.wmf"/></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00.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4.bin"/><Relationship Id="rId5" Type="http://schemas.openxmlformats.org/officeDocument/2006/relationships/image" Target="../media/image99.wmf"/><Relationship Id="rId4" Type="http://schemas.openxmlformats.org/officeDocument/2006/relationships/oleObject" Target="../embeddings/oleObject53.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105.wmf"/><Relationship Id="rId3" Type="http://schemas.openxmlformats.org/officeDocument/2006/relationships/notesSlide" Target="../notesSlides/notesSlide18.xml"/><Relationship Id="rId7" Type="http://schemas.openxmlformats.org/officeDocument/2006/relationships/image" Target="../media/image102.wmf"/><Relationship Id="rId12"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56.bin"/><Relationship Id="rId11" Type="http://schemas.openxmlformats.org/officeDocument/2006/relationships/image" Target="../media/image104.wmf"/><Relationship Id="rId5" Type="http://schemas.openxmlformats.org/officeDocument/2006/relationships/image" Target="../media/image101.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103.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notesSlide" Target="../notesSlides/notesSlide19.xml"/><Relationship Id="rId7" Type="http://schemas.openxmlformats.org/officeDocument/2006/relationships/image" Target="../media/image107.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61.bin"/><Relationship Id="rId11" Type="http://schemas.openxmlformats.org/officeDocument/2006/relationships/image" Target="../media/image109.wmf"/><Relationship Id="rId5" Type="http://schemas.openxmlformats.org/officeDocument/2006/relationships/image" Target="../media/image106.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108.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notesSlide" Target="../notesSlides/notesSlide20.xml"/><Relationship Id="rId7"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5.bin"/><Relationship Id="rId5" Type="http://schemas.openxmlformats.org/officeDocument/2006/relationships/image" Target="../media/image110.wmf"/><Relationship Id="rId4" Type="http://schemas.openxmlformats.org/officeDocument/2006/relationships/oleObject" Target="../embeddings/oleObject64.bin"/><Relationship Id="rId9" Type="http://schemas.openxmlformats.org/officeDocument/2006/relationships/image" Target="../media/image112.wmf"/></Relationships>
</file>

<file path=ppt/slides/_rels/slide44.xml.rels><?xml version="1.0" encoding="UTF-8" standalone="yes"?>
<Relationships xmlns="http://schemas.openxmlformats.org/package/2006/relationships"><Relationship Id="rId8" Type="http://schemas.openxmlformats.org/officeDocument/2006/relationships/oleObject" Target="../embeddings/oleObject69.bin"/><Relationship Id="rId13" Type="http://schemas.openxmlformats.org/officeDocument/2006/relationships/image" Target="../media/image117.wmf"/><Relationship Id="rId18" Type="http://schemas.openxmlformats.org/officeDocument/2006/relationships/oleObject" Target="../embeddings/oleObject74.bin"/><Relationship Id="rId3" Type="http://schemas.openxmlformats.org/officeDocument/2006/relationships/notesSlide" Target="../notesSlides/notesSlide21.xml"/><Relationship Id="rId7" Type="http://schemas.openxmlformats.org/officeDocument/2006/relationships/image" Target="../media/image114.wmf"/><Relationship Id="rId12" Type="http://schemas.openxmlformats.org/officeDocument/2006/relationships/oleObject" Target="../embeddings/oleObject71.bin"/><Relationship Id="rId17" Type="http://schemas.openxmlformats.org/officeDocument/2006/relationships/image" Target="../media/image119.wmf"/><Relationship Id="rId2" Type="http://schemas.openxmlformats.org/officeDocument/2006/relationships/slideLayout" Target="../slideLayouts/slideLayout7.xml"/><Relationship Id="rId16" Type="http://schemas.openxmlformats.org/officeDocument/2006/relationships/oleObject" Target="../embeddings/oleObject73.bin"/><Relationship Id="rId1" Type="http://schemas.openxmlformats.org/officeDocument/2006/relationships/vmlDrawing" Target="../drawings/vmlDrawing20.vml"/><Relationship Id="rId6" Type="http://schemas.openxmlformats.org/officeDocument/2006/relationships/oleObject" Target="../embeddings/oleObject68.bin"/><Relationship Id="rId11" Type="http://schemas.openxmlformats.org/officeDocument/2006/relationships/image" Target="../media/image116.wmf"/><Relationship Id="rId5" Type="http://schemas.openxmlformats.org/officeDocument/2006/relationships/image" Target="../media/image113.wmf"/><Relationship Id="rId15" Type="http://schemas.openxmlformats.org/officeDocument/2006/relationships/image" Target="../media/image118.wmf"/><Relationship Id="rId10" Type="http://schemas.openxmlformats.org/officeDocument/2006/relationships/oleObject" Target="../embeddings/oleObject70.bin"/><Relationship Id="rId19" Type="http://schemas.openxmlformats.org/officeDocument/2006/relationships/image" Target="../media/image120.wmf"/><Relationship Id="rId4" Type="http://schemas.openxmlformats.org/officeDocument/2006/relationships/oleObject" Target="../embeddings/oleObject67.bin"/><Relationship Id="rId9" Type="http://schemas.openxmlformats.org/officeDocument/2006/relationships/image" Target="../media/image115.wmf"/><Relationship Id="rId14" Type="http://schemas.openxmlformats.org/officeDocument/2006/relationships/oleObject" Target="../embeddings/oleObject72.bin"/></Relationships>
</file>

<file path=ppt/slides/_rels/slide4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22.xml"/><Relationship Id="rId1" Type="http://schemas.openxmlformats.org/officeDocument/2006/relationships/slideLayout" Target="../slideLayouts/slideLayout7.xml"/><Relationship Id="rId5" Type="http://schemas.openxmlformats.org/officeDocument/2006/relationships/image" Target="../media/image123.png"/><Relationship Id="rId4" Type="http://schemas.openxmlformats.org/officeDocument/2006/relationships/image" Target="../media/image1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49.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130.jpeg"/><Relationship Id="rId4" Type="http://schemas.openxmlformats.org/officeDocument/2006/relationships/image" Target="../media/image129.jpeg"/></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51.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53.xml.rels><?xml version="1.0" encoding="UTF-8" standalone="yes"?>
<Relationships xmlns="http://schemas.openxmlformats.org/package/2006/relationships"><Relationship Id="rId3" Type="http://schemas.openxmlformats.org/officeDocument/2006/relationships/oleObject" Target="../embeddings/oleObject75.bin"/><Relationship Id="rId2" Type="http://schemas.openxmlformats.org/officeDocument/2006/relationships/slideLayout" Target="../slideLayouts/slideLayout7.xml"/><Relationship Id="rId1" Type="http://schemas.openxmlformats.org/officeDocument/2006/relationships/vmlDrawing" Target="../drawings/vmlDrawing21.vml"/><Relationship Id="rId4" Type="http://schemas.openxmlformats.org/officeDocument/2006/relationships/image" Target="../media/image139.wm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4.wmf"/><Relationship Id="rId18" Type="http://schemas.openxmlformats.org/officeDocument/2006/relationships/image" Target="../media/image15.wmf"/><Relationship Id="rId3" Type="http://schemas.openxmlformats.org/officeDocument/2006/relationships/notesSlide" Target="../notesSlides/notesSlide1.xml"/><Relationship Id="rId7" Type="http://schemas.openxmlformats.org/officeDocument/2006/relationships/image" Target="../media/image11.png"/><Relationship Id="rId12" Type="http://schemas.openxmlformats.org/officeDocument/2006/relationships/oleObject" Target="../embeddings/oleObject5.bin"/><Relationship Id="rId17" Type="http://schemas.openxmlformats.org/officeDocument/2006/relationships/oleObject" Target="../embeddings/oleObject8.bin"/><Relationship Id="rId2" Type="http://schemas.openxmlformats.org/officeDocument/2006/relationships/slideLayout" Target="../slideLayouts/slideLayout12.xml"/><Relationship Id="rId16" Type="http://schemas.openxmlformats.org/officeDocument/2006/relationships/image" Target="../media/image16.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3.png"/><Relationship Id="rId5" Type="http://schemas.openxmlformats.org/officeDocument/2006/relationships/image" Target="../media/image10.wmf"/><Relationship Id="rId15" Type="http://schemas.openxmlformats.org/officeDocument/2006/relationships/oleObject" Target="../embeddings/oleObject7.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2.png"/><Relationship Id="rId1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676401"/>
            <a:ext cx="7696200" cy="1924050"/>
          </a:xfrm>
        </p:spPr>
        <p:txBody>
          <a:bodyPr/>
          <a:lstStyle/>
          <a:p>
            <a:pPr eaLnBrk="1" hangingPunct="1">
              <a:lnSpc>
                <a:spcPts val="7000"/>
              </a:lnSpc>
            </a:pPr>
            <a:r>
              <a:rPr lang="zh-CN" altLang="en-US" b="1" dirty="0" smtClean="0">
                <a:solidFill>
                  <a:srgbClr val="4F2270"/>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b="1" dirty="0" smtClean="0">
                <a:solidFill>
                  <a:srgbClr val="4F227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solidFill>
                  <a:srgbClr val="4F2270"/>
                </a:solidFill>
                <a:latin typeface="Times New Roman" panose="02020603050405020304" pitchFamily="18" charset="0"/>
                <a:ea typeface="微软雅黑" panose="020B0503020204020204" pitchFamily="34" charset="-122"/>
                <a:cs typeface="Times New Roman" panose="02020603050405020304" pitchFamily="18" charset="0"/>
              </a:rPr>
              <a:t>章　常用无源器件</a:t>
            </a:r>
          </a:p>
        </p:txBody>
      </p:sp>
      <p:sp>
        <p:nvSpPr>
          <p:cNvPr id="2" name="灯片编号占位符 1"/>
          <p:cNvSpPr>
            <a:spLocks noGrp="1"/>
          </p:cNvSpPr>
          <p:nvPr>
            <p:ph type="sldNum" sz="quarter" idx="12"/>
          </p:nvPr>
        </p:nvSpPr>
        <p:spPr/>
        <p:txBody>
          <a:bodyPr/>
          <a:lstStyle/>
          <a:p>
            <a:fld id="{BC626179-E04B-4023-8FEB-80953474437D}" type="slidenum">
              <a:rPr lang="en-US" altLang="zh-CN" smtClean="0"/>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71259"/>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同轴传输线</a:t>
            </a: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l="21597" t="39595" r="35095" b="19798"/>
          <a:stretch>
            <a:fillRect/>
          </a:stretch>
        </p:blipFill>
        <p:spPr bwMode="auto">
          <a:xfrm>
            <a:off x="990600" y="1758841"/>
            <a:ext cx="3581400" cy="301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3"/>
          <p:cNvSpPr txBox="1">
            <a:spLocks noChangeArrowheads="1"/>
          </p:cNvSpPr>
          <p:nvPr/>
        </p:nvSpPr>
        <p:spPr bwMode="auto">
          <a:xfrm>
            <a:off x="611188" y="5516563"/>
            <a:ext cx="8208962"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pPr>
            <a:r>
              <a:rPr lang="zh-CN" altLang="en-US" sz="2400" dirty="0"/>
              <a:t>外导体通常接地，所以辐射损耗和场干扰都特别小，适合高频传输。</a:t>
            </a:r>
          </a:p>
        </p:txBody>
      </p:sp>
      <p:pic>
        <p:nvPicPr>
          <p:cNvPr id="158722" name="Picture 2" descr="“同轴线”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417638"/>
            <a:ext cx="2417516" cy="1946737"/>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同轴线 SMA”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117716" y="3548701"/>
            <a:ext cx="1764483" cy="176448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8EA7E800-399D-4E82-A1FF-A89CD4FE6138}" type="slidenum">
              <a:rPr lang="en-US" altLang="zh-CN" smtClean="0"/>
              <a:pPr/>
              <a:t>10</a:t>
            </a:fld>
            <a:endParaRPr lang="en-US" altLang="zh-CN"/>
          </a:p>
        </p:txBody>
      </p:sp>
    </p:spTree>
    <p:extLst>
      <p:ext uri="{BB962C8B-B14F-4D97-AF65-F5344CB8AC3E}">
        <p14:creationId xmlns:p14="http://schemas.microsoft.com/office/powerpoint/2010/main" val="235283051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几个常用的概念</a:t>
            </a:r>
          </a:p>
        </p:txBody>
      </p:sp>
      <p:sp>
        <p:nvSpPr>
          <p:cNvPr id="4" name="文本框 3"/>
          <p:cNvSpPr txBox="1"/>
          <p:nvPr/>
        </p:nvSpPr>
        <p:spPr>
          <a:xfrm>
            <a:off x="838200" y="1752600"/>
            <a:ext cx="6477000" cy="2477601"/>
          </a:xfrm>
          <a:prstGeom prst="rect">
            <a:avLst/>
          </a:prstGeom>
          <a:noFill/>
        </p:spPr>
        <p:txBody>
          <a:bodyPr wrap="square" rtlCol="0">
            <a:spAutoFit/>
          </a:bodyPr>
          <a:lstStyle/>
          <a:p>
            <a:pPr marL="457200" indent="-457200">
              <a:lnSpc>
                <a:spcPts val="4000"/>
              </a:lnSpc>
              <a:buFont typeface="Wingdings" panose="05000000000000000000" pitchFamily="2" charset="2"/>
              <a:buChar char="Ø"/>
            </a:pPr>
            <a:r>
              <a:rPr lang="zh-CN" altLang="en-US" sz="2800" b="1" dirty="0" smtClean="0">
                <a:latin typeface="+mn-ea"/>
                <a:ea typeface="+mn-ea"/>
              </a:rPr>
              <a:t>特征阻抗、输入阻抗</a:t>
            </a:r>
            <a:endParaRPr lang="en-US" altLang="zh-CN" sz="2800" b="1" dirty="0" smtClean="0">
              <a:latin typeface="+mn-ea"/>
              <a:ea typeface="+mn-ea"/>
            </a:endParaRPr>
          </a:p>
          <a:p>
            <a:pPr marL="457200" indent="-457200">
              <a:lnSpc>
                <a:spcPts val="4000"/>
              </a:lnSpc>
              <a:buFont typeface="Wingdings" panose="05000000000000000000" pitchFamily="2" charset="2"/>
              <a:buChar char="Ø"/>
            </a:pPr>
            <a:r>
              <a:rPr lang="zh-CN" altLang="en-US" sz="2800" b="1" dirty="0" smtClean="0">
                <a:latin typeface="+mn-ea"/>
                <a:ea typeface="+mn-ea"/>
              </a:rPr>
              <a:t>反射系数；</a:t>
            </a:r>
            <a:endParaRPr lang="en-US" altLang="zh-CN" sz="2800" b="1" dirty="0" smtClean="0">
              <a:latin typeface="+mn-ea"/>
              <a:ea typeface="+mn-ea"/>
            </a:endParaRPr>
          </a:p>
          <a:p>
            <a:pPr marL="457200" indent="-457200">
              <a:lnSpc>
                <a:spcPts val="4000"/>
              </a:lnSpc>
              <a:buFont typeface="Wingdings" panose="05000000000000000000" pitchFamily="2" charset="2"/>
              <a:buChar char="Ø"/>
            </a:pPr>
            <a:r>
              <a:rPr lang="en-US" altLang="zh-CN" sz="2800" b="1" dirty="0" smtClean="0">
                <a:latin typeface="Times New Roman" panose="02020603050405020304" pitchFamily="18" charset="0"/>
                <a:ea typeface="+mn-ea"/>
                <a:cs typeface="Times New Roman" panose="02020603050405020304" pitchFamily="18" charset="0"/>
              </a:rPr>
              <a:t>S</a:t>
            </a:r>
            <a:r>
              <a:rPr lang="zh-CN" altLang="en-US" sz="2800" b="1" dirty="0" smtClean="0">
                <a:latin typeface="Times New Roman" panose="02020603050405020304" pitchFamily="18" charset="0"/>
                <a:ea typeface="+mn-ea"/>
                <a:cs typeface="Times New Roman" panose="02020603050405020304" pitchFamily="18" charset="0"/>
              </a:rPr>
              <a:t>参数</a:t>
            </a:r>
            <a:endParaRPr lang="en-US" altLang="zh-CN" sz="2800" b="1" dirty="0" smtClean="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u"/>
            </a:pPr>
            <a:endParaRPr lang="zh-CN" altLang="en-US"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8EA7E800-399D-4E82-A1FF-A89CD4FE6138}" type="slidenum">
              <a:rPr lang="en-US" altLang="zh-CN" smtClean="0"/>
              <a:pPr/>
              <a:t>11</a:t>
            </a:fld>
            <a:endParaRPr lang="en-US" altLang="zh-CN"/>
          </a:p>
        </p:txBody>
      </p:sp>
    </p:spTree>
    <p:extLst>
      <p:ext uri="{BB962C8B-B14F-4D97-AF65-F5344CB8AC3E}">
        <p14:creationId xmlns:p14="http://schemas.microsoft.com/office/powerpoint/2010/main" val="1976325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smtClean="0">
                <a:solidFill>
                  <a:srgbClr val="532476"/>
                </a:solidFill>
                <a:latin typeface="微软雅黑" panose="020B0503020204020204" pitchFamily="34" charset="-122"/>
                <a:ea typeface="微软雅黑" panose="020B0503020204020204" pitchFamily="34" charset="-122"/>
              </a:rPr>
              <a:t>传输线基本理论</a:t>
            </a:r>
            <a:endParaRPr lang="zh-CN" altLang="en-US" sz="4000" b="1" dirty="0">
              <a:solidFill>
                <a:srgbClr val="532476"/>
              </a:solidFill>
              <a:latin typeface="微软雅黑" panose="020B0503020204020204" pitchFamily="34" charset="-122"/>
              <a:ea typeface="微软雅黑" panose="020B0503020204020204" pitchFamily="34" charset="-122"/>
            </a:endParaRPr>
          </a:p>
        </p:txBody>
      </p:sp>
      <p:grpSp>
        <p:nvGrpSpPr>
          <p:cNvPr id="4" name="Group 196"/>
          <p:cNvGrpSpPr>
            <a:grpSpLocks/>
          </p:cNvGrpSpPr>
          <p:nvPr/>
        </p:nvGrpSpPr>
        <p:grpSpPr bwMode="auto">
          <a:xfrm>
            <a:off x="5181600" y="1676400"/>
            <a:ext cx="3821113" cy="2676525"/>
            <a:chOff x="3216" y="2514"/>
            <a:chExt cx="2407" cy="1686"/>
          </a:xfrm>
        </p:grpSpPr>
        <p:sp>
          <p:nvSpPr>
            <p:cNvPr id="5" name="Rectangle 57"/>
            <p:cNvSpPr>
              <a:spLocks noChangeArrowheads="1"/>
            </p:cNvSpPr>
            <p:nvPr/>
          </p:nvSpPr>
          <p:spPr bwMode="auto">
            <a:xfrm>
              <a:off x="3216" y="2832"/>
              <a:ext cx="2112"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58"/>
            <p:cNvSpPr>
              <a:spLocks noChangeArrowheads="1"/>
            </p:cNvSpPr>
            <p:nvPr/>
          </p:nvSpPr>
          <p:spPr bwMode="auto">
            <a:xfrm>
              <a:off x="3216" y="2736"/>
              <a:ext cx="2112"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59"/>
            <p:cNvSpPr>
              <a:spLocks noChangeArrowheads="1"/>
            </p:cNvSpPr>
            <p:nvPr/>
          </p:nvSpPr>
          <p:spPr bwMode="auto">
            <a:xfrm>
              <a:off x="3648" y="3158"/>
              <a:ext cx="1296"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0"/>
            <p:cNvSpPr>
              <a:spLocks noChangeArrowheads="1"/>
            </p:cNvSpPr>
            <p:nvPr/>
          </p:nvSpPr>
          <p:spPr bwMode="auto">
            <a:xfrm>
              <a:off x="3648" y="3062"/>
              <a:ext cx="1296"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1"/>
            <p:cNvSpPr>
              <a:spLocks noChangeShapeType="1"/>
            </p:cNvSpPr>
            <p:nvPr/>
          </p:nvSpPr>
          <p:spPr bwMode="auto">
            <a:xfrm>
              <a:off x="4368" y="2688"/>
              <a:ext cx="0" cy="240"/>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62"/>
            <p:cNvSpPr>
              <a:spLocks noChangeShapeType="1"/>
            </p:cNvSpPr>
            <p:nvPr/>
          </p:nvSpPr>
          <p:spPr bwMode="auto">
            <a:xfrm>
              <a:off x="4176" y="2688"/>
              <a:ext cx="0" cy="240"/>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63"/>
            <p:cNvSpPr>
              <a:spLocks noChangeShapeType="1"/>
            </p:cNvSpPr>
            <p:nvPr/>
          </p:nvSpPr>
          <p:spPr bwMode="auto">
            <a:xfrm flipH="1">
              <a:off x="3648" y="2928"/>
              <a:ext cx="528" cy="122"/>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64"/>
            <p:cNvSpPr>
              <a:spLocks noChangeShapeType="1"/>
            </p:cNvSpPr>
            <p:nvPr/>
          </p:nvSpPr>
          <p:spPr bwMode="auto">
            <a:xfrm>
              <a:off x="4368" y="2942"/>
              <a:ext cx="576" cy="118"/>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Rectangle 65"/>
            <p:cNvSpPr>
              <a:spLocks noChangeArrowheads="1"/>
            </p:cNvSpPr>
            <p:nvPr/>
          </p:nvSpPr>
          <p:spPr bwMode="auto">
            <a:xfrm>
              <a:off x="4972" y="3606"/>
              <a:ext cx="6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V(z+  z)</a:t>
              </a:r>
            </a:p>
          </p:txBody>
        </p:sp>
        <p:sp>
          <p:nvSpPr>
            <p:cNvPr id="14" name="Rectangle 66"/>
            <p:cNvSpPr>
              <a:spLocks noChangeArrowheads="1"/>
            </p:cNvSpPr>
            <p:nvPr/>
          </p:nvSpPr>
          <p:spPr bwMode="auto">
            <a:xfrm>
              <a:off x="4756" y="3926"/>
              <a:ext cx="4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   z</a:t>
              </a:r>
            </a:p>
          </p:txBody>
        </p:sp>
        <p:sp>
          <p:nvSpPr>
            <p:cNvPr id="15" name="Rectangle 67"/>
            <p:cNvSpPr>
              <a:spLocks noChangeArrowheads="1"/>
            </p:cNvSpPr>
            <p:nvPr/>
          </p:nvSpPr>
          <p:spPr bwMode="auto">
            <a:xfrm>
              <a:off x="4896" y="3946"/>
              <a:ext cx="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Δ </a:t>
              </a:r>
            </a:p>
          </p:txBody>
        </p:sp>
        <p:grpSp>
          <p:nvGrpSpPr>
            <p:cNvPr id="16" name="Group 70"/>
            <p:cNvGrpSpPr>
              <a:grpSpLocks/>
            </p:cNvGrpSpPr>
            <p:nvPr/>
          </p:nvGrpSpPr>
          <p:grpSpPr bwMode="auto">
            <a:xfrm rot="-5400000">
              <a:off x="4416" y="3617"/>
              <a:ext cx="466" cy="134"/>
              <a:chOff x="1825" y="2961"/>
              <a:chExt cx="652" cy="156"/>
            </a:xfrm>
          </p:grpSpPr>
          <p:sp>
            <p:nvSpPr>
              <p:cNvPr id="72" name="Line 71"/>
              <p:cNvSpPr>
                <a:spLocks noChangeShapeType="1"/>
              </p:cNvSpPr>
              <p:nvPr/>
            </p:nvSpPr>
            <p:spPr bwMode="auto">
              <a:xfrm rot="-5400000">
                <a:off x="2391" y="2947"/>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 name="Line 72"/>
              <p:cNvSpPr>
                <a:spLocks noChangeShapeType="1"/>
              </p:cNvSpPr>
              <p:nvPr/>
            </p:nvSpPr>
            <p:spPr bwMode="auto">
              <a:xfrm rot="-5400000">
                <a:off x="2248" y="3032"/>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Line 73"/>
              <p:cNvSpPr>
                <a:spLocks noChangeShapeType="1"/>
              </p:cNvSpPr>
              <p:nvPr/>
            </p:nvSpPr>
            <p:spPr bwMode="auto">
              <a:xfrm rot="16200000" flipH="1">
                <a:off x="2165"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 name="Line 74"/>
              <p:cNvSpPr>
                <a:spLocks noChangeShapeType="1"/>
              </p:cNvSpPr>
              <p:nvPr/>
            </p:nvSpPr>
            <p:spPr bwMode="auto">
              <a:xfrm rot="-5400000">
                <a:off x="2117"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6" name="Line 75"/>
              <p:cNvSpPr>
                <a:spLocks noChangeShapeType="1"/>
              </p:cNvSpPr>
              <p:nvPr/>
            </p:nvSpPr>
            <p:spPr bwMode="auto">
              <a:xfrm rot="-5400000">
                <a:off x="2021"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 name="Line 76"/>
              <p:cNvSpPr>
                <a:spLocks noChangeShapeType="1"/>
              </p:cNvSpPr>
              <p:nvPr/>
            </p:nvSpPr>
            <p:spPr bwMode="auto">
              <a:xfrm rot="16200000" flipH="1">
                <a:off x="1973"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77"/>
              <p:cNvSpPr>
                <a:spLocks noChangeShapeType="1"/>
              </p:cNvSpPr>
              <p:nvPr/>
            </p:nvSpPr>
            <p:spPr bwMode="auto">
              <a:xfrm rot="-5400000">
                <a:off x="1960" y="2996"/>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78"/>
              <p:cNvSpPr>
                <a:spLocks noChangeShapeType="1"/>
              </p:cNvSpPr>
              <p:nvPr/>
            </p:nvSpPr>
            <p:spPr bwMode="auto">
              <a:xfrm rot="16200000" flipH="1">
                <a:off x="2069"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79"/>
              <p:cNvSpPr>
                <a:spLocks noChangeShapeType="1"/>
              </p:cNvSpPr>
              <p:nvPr/>
            </p:nvSpPr>
            <p:spPr bwMode="auto">
              <a:xfrm rot="-5400000">
                <a:off x="1911" y="2959"/>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17" name="Object 80"/>
            <p:cNvGraphicFramePr>
              <a:graphicFrameLocks noChangeAspect="1"/>
            </p:cNvGraphicFramePr>
            <p:nvPr/>
          </p:nvGraphicFramePr>
          <p:xfrm>
            <a:off x="4092" y="3874"/>
            <a:ext cx="449" cy="139"/>
          </p:xfrm>
          <a:graphic>
            <a:graphicData uri="http://schemas.openxmlformats.org/presentationml/2006/ole">
              <mc:AlternateContent xmlns:mc="http://schemas.openxmlformats.org/markup-compatibility/2006">
                <mc:Choice xmlns:v="urn:schemas-microsoft-com:vml" Requires="v">
                  <p:oleObj spid="_x0000_s193073" name="BMP 图象" r:id="rId5" imgW="476316" imgH="237969" progId="Paint.Picture">
                    <p:embed/>
                  </p:oleObj>
                </mc:Choice>
                <mc:Fallback>
                  <p:oleObj name="BMP 图象" r:id="rId5" imgW="476316" imgH="23796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 y="3874"/>
                          <a:ext cx="44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82"/>
            <p:cNvSpPr>
              <a:spLocks noChangeShapeType="1"/>
            </p:cNvSpPr>
            <p:nvPr/>
          </p:nvSpPr>
          <p:spPr bwMode="auto">
            <a:xfrm>
              <a:off x="4525" y="3929"/>
              <a:ext cx="499"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Rectangle 110"/>
            <p:cNvSpPr>
              <a:spLocks noChangeArrowheads="1"/>
            </p:cNvSpPr>
            <p:nvPr/>
          </p:nvSpPr>
          <p:spPr bwMode="auto">
            <a:xfrm>
              <a:off x="4238" y="3655"/>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L</a:t>
              </a:r>
              <a:r>
                <a:rPr lang="en-US" altLang="zh-CN" baseline="-25000"/>
                <a:t>2</a:t>
              </a:r>
              <a:endParaRPr lang="en-US" altLang="zh-CN"/>
            </a:p>
          </p:txBody>
        </p:sp>
        <p:sp>
          <p:nvSpPr>
            <p:cNvPr id="20" name="Rectangle 111"/>
            <p:cNvSpPr>
              <a:spLocks noChangeArrowheads="1"/>
            </p:cNvSpPr>
            <p:nvPr/>
          </p:nvSpPr>
          <p:spPr bwMode="auto">
            <a:xfrm>
              <a:off x="3721" y="3655"/>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2</a:t>
              </a:r>
            </a:p>
          </p:txBody>
        </p:sp>
        <p:grpSp>
          <p:nvGrpSpPr>
            <p:cNvPr id="21" name="Group 113"/>
            <p:cNvGrpSpPr>
              <a:grpSpLocks/>
            </p:cNvGrpSpPr>
            <p:nvPr/>
          </p:nvGrpSpPr>
          <p:grpSpPr bwMode="auto">
            <a:xfrm>
              <a:off x="3552" y="3879"/>
              <a:ext cx="589" cy="134"/>
              <a:chOff x="1825" y="2961"/>
              <a:chExt cx="652" cy="156"/>
            </a:xfrm>
          </p:grpSpPr>
          <p:sp>
            <p:nvSpPr>
              <p:cNvPr id="63" name="Line 114"/>
              <p:cNvSpPr>
                <a:spLocks noChangeShapeType="1"/>
              </p:cNvSpPr>
              <p:nvPr/>
            </p:nvSpPr>
            <p:spPr bwMode="auto">
              <a:xfrm rot="-5400000">
                <a:off x="2391" y="2947"/>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115"/>
              <p:cNvSpPr>
                <a:spLocks noChangeShapeType="1"/>
              </p:cNvSpPr>
              <p:nvPr/>
            </p:nvSpPr>
            <p:spPr bwMode="auto">
              <a:xfrm rot="-5400000">
                <a:off x="2248" y="3032"/>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116"/>
              <p:cNvSpPr>
                <a:spLocks noChangeShapeType="1"/>
              </p:cNvSpPr>
              <p:nvPr/>
            </p:nvSpPr>
            <p:spPr bwMode="auto">
              <a:xfrm rot="16200000" flipH="1">
                <a:off x="2165"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117"/>
              <p:cNvSpPr>
                <a:spLocks noChangeShapeType="1"/>
              </p:cNvSpPr>
              <p:nvPr/>
            </p:nvSpPr>
            <p:spPr bwMode="auto">
              <a:xfrm rot="-5400000">
                <a:off x="2117"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118"/>
              <p:cNvSpPr>
                <a:spLocks noChangeShapeType="1"/>
              </p:cNvSpPr>
              <p:nvPr/>
            </p:nvSpPr>
            <p:spPr bwMode="auto">
              <a:xfrm rot="-5400000">
                <a:off x="2021"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Line 119"/>
              <p:cNvSpPr>
                <a:spLocks noChangeShapeType="1"/>
              </p:cNvSpPr>
              <p:nvPr/>
            </p:nvSpPr>
            <p:spPr bwMode="auto">
              <a:xfrm rot="16200000" flipH="1">
                <a:off x="1973"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 name="Line 120"/>
              <p:cNvSpPr>
                <a:spLocks noChangeShapeType="1"/>
              </p:cNvSpPr>
              <p:nvPr/>
            </p:nvSpPr>
            <p:spPr bwMode="auto">
              <a:xfrm rot="-5400000">
                <a:off x="1960" y="2996"/>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 name="Line 121"/>
              <p:cNvSpPr>
                <a:spLocks noChangeShapeType="1"/>
              </p:cNvSpPr>
              <p:nvPr/>
            </p:nvSpPr>
            <p:spPr bwMode="auto">
              <a:xfrm rot="16200000" flipH="1">
                <a:off x="2069"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Line 122"/>
              <p:cNvSpPr>
                <a:spLocks noChangeShapeType="1"/>
              </p:cNvSpPr>
              <p:nvPr/>
            </p:nvSpPr>
            <p:spPr bwMode="auto">
              <a:xfrm rot="-5400000">
                <a:off x="1911" y="2959"/>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2" name="Line 123"/>
            <p:cNvSpPr>
              <a:spLocks noChangeShapeType="1"/>
            </p:cNvSpPr>
            <p:nvPr/>
          </p:nvSpPr>
          <p:spPr bwMode="auto">
            <a:xfrm>
              <a:off x="4872" y="3702"/>
              <a:ext cx="0" cy="215"/>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24"/>
            <p:cNvSpPr>
              <a:spLocks noChangeShapeType="1"/>
            </p:cNvSpPr>
            <p:nvPr/>
          </p:nvSpPr>
          <p:spPr bwMode="auto">
            <a:xfrm>
              <a:off x="4872" y="3437"/>
              <a:ext cx="0" cy="215"/>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AutoShape 143"/>
            <p:cNvSpPr>
              <a:spLocks noChangeArrowheads="1"/>
            </p:cNvSpPr>
            <p:nvPr/>
          </p:nvSpPr>
          <p:spPr bwMode="auto">
            <a:xfrm>
              <a:off x="4635" y="390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AutoShape 145"/>
            <p:cNvSpPr>
              <a:spLocks noChangeArrowheads="1"/>
            </p:cNvSpPr>
            <p:nvPr/>
          </p:nvSpPr>
          <p:spPr bwMode="auto">
            <a:xfrm>
              <a:off x="4851" y="390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154"/>
            <p:cNvSpPr>
              <a:spLocks noChangeArrowheads="1"/>
            </p:cNvSpPr>
            <p:nvPr/>
          </p:nvSpPr>
          <p:spPr bwMode="auto">
            <a:xfrm>
              <a:off x="4392" y="3521"/>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G</a:t>
              </a:r>
              <a:endParaRPr lang="en-US" altLang="zh-CN" baseline="-25000"/>
            </a:p>
          </p:txBody>
        </p:sp>
        <p:sp>
          <p:nvSpPr>
            <p:cNvPr id="27" name="Line 155"/>
            <p:cNvSpPr>
              <a:spLocks noChangeShapeType="1"/>
            </p:cNvSpPr>
            <p:nvPr/>
          </p:nvSpPr>
          <p:spPr bwMode="auto">
            <a:xfrm>
              <a:off x="4800" y="3701"/>
              <a:ext cx="144"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56"/>
            <p:cNvSpPr>
              <a:spLocks noChangeShapeType="1"/>
            </p:cNvSpPr>
            <p:nvPr/>
          </p:nvSpPr>
          <p:spPr bwMode="auto">
            <a:xfrm>
              <a:off x="4800" y="3641"/>
              <a:ext cx="144"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9" name="Object 157"/>
            <p:cNvGraphicFramePr>
              <a:graphicFrameLocks noChangeAspect="1"/>
            </p:cNvGraphicFramePr>
            <p:nvPr/>
          </p:nvGraphicFramePr>
          <p:xfrm>
            <a:off x="4092" y="3394"/>
            <a:ext cx="449" cy="139"/>
          </p:xfrm>
          <a:graphic>
            <a:graphicData uri="http://schemas.openxmlformats.org/presentationml/2006/ole">
              <mc:AlternateContent xmlns:mc="http://schemas.openxmlformats.org/markup-compatibility/2006">
                <mc:Choice xmlns:v="urn:schemas-microsoft-com:vml" Requires="v">
                  <p:oleObj spid="_x0000_s193074" name="BMP 图象" r:id="rId7" imgW="476316" imgH="237969" progId="Paint.Picture">
                    <p:embed/>
                  </p:oleObj>
                </mc:Choice>
                <mc:Fallback>
                  <p:oleObj name="BMP 图象" r:id="rId7" imgW="476316" imgH="23796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 y="3394"/>
                          <a:ext cx="44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58"/>
            <p:cNvSpPr>
              <a:spLocks noChangeShapeType="1"/>
            </p:cNvSpPr>
            <p:nvPr/>
          </p:nvSpPr>
          <p:spPr bwMode="auto">
            <a:xfrm>
              <a:off x="4525" y="3449"/>
              <a:ext cx="499"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1" name="Group 159"/>
            <p:cNvGrpSpPr>
              <a:grpSpLocks/>
            </p:cNvGrpSpPr>
            <p:nvPr/>
          </p:nvGrpSpPr>
          <p:grpSpPr bwMode="auto">
            <a:xfrm>
              <a:off x="3552" y="3399"/>
              <a:ext cx="589" cy="134"/>
              <a:chOff x="1825" y="2961"/>
              <a:chExt cx="652" cy="156"/>
            </a:xfrm>
          </p:grpSpPr>
          <p:sp>
            <p:nvSpPr>
              <p:cNvPr id="54" name="Line 160"/>
              <p:cNvSpPr>
                <a:spLocks noChangeShapeType="1"/>
              </p:cNvSpPr>
              <p:nvPr/>
            </p:nvSpPr>
            <p:spPr bwMode="auto">
              <a:xfrm rot="-5400000">
                <a:off x="2391" y="2947"/>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 name="Line 161"/>
              <p:cNvSpPr>
                <a:spLocks noChangeShapeType="1"/>
              </p:cNvSpPr>
              <p:nvPr/>
            </p:nvSpPr>
            <p:spPr bwMode="auto">
              <a:xfrm rot="-5400000">
                <a:off x="2248" y="3032"/>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162"/>
              <p:cNvSpPr>
                <a:spLocks noChangeShapeType="1"/>
              </p:cNvSpPr>
              <p:nvPr/>
            </p:nvSpPr>
            <p:spPr bwMode="auto">
              <a:xfrm rot="16200000" flipH="1">
                <a:off x="2165"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Line 163"/>
              <p:cNvSpPr>
                <a:spLocks noChangeShapeType="1"/>
              </p:cNvSpPr>
              <p:nvPr/>
            </p:nvSpPr>
            <p:spPr bwMode="auto">
              <a:xfrm rot="-5400000">
                <a:off x="2117"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Line 164"/>
              <p:cNvSpPr>
                <a:spLocks noChangeShapeType="1"/>
              </p:cNvSpPr>
              <p:nvPr/>
            </p:nvSpPr>
            <p:spPr bwMode="auto">
              <a:xfrm rot="-5400000">
                <a:off x="2021"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Line 165"/>
              <p:cNvSpPr>
                <a:spLocks noChangeShapeType="1"/>
              </p:cNvSpPr>
              <p:nvPr/>
            </p:nvSpPr>
            <p:spPr bwMode="auto">
              <a:xfrm rot="16200000" flipH="1">
                <a:off x="1973"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 name="Line 166"/>
              <p:cNvSpPr>
                <a:spLocks noChangeShapeType="1"/>
              </p:cNvSpPr>
              <p:nvPr/>
            </p:nvSpPr>
            <p:spPr bwMode="auto">
              <a:xfrm rot="-5400000">
                <a:off x="1960" y="2996"/>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 name="Line 167"/>
              <p:cNvSpPr>
                <a:spLocks noChangeShapeType="1"/>
              </p:cNvSpPr>
              <p:nvPr/>
            </p:nvSpPr>
            <p:spPr bwMode="auto">
              <a:xfrm rot="16200000" flipH="1">
                <a:off x="2069"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 name="Line 168"/>
              <p:cNvSpPr>
                <a:spLocks noChangeShapeType="1"/>
              </p:cNvSpPr>
              <p:nvPr/>
            </p:nvSpPr>
            <p:spPr bwMode="auto">
              <a:xfrm rot="-5400000">
                <a:off x="1911" y="2959"/>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2" name="AutoShape 169"/>
            <p:cNvSpPr>
              <a:spLocks noChangeArrowheads="1"/>
            </p:cNvSpPr>
            <p:nvPr/>
          </p:nvSpPr>
          <p:spPr bwMode="auto">
            <a:xfrm>
              <a:off x="4623" y="342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170"/>
            <p:cNvSpPr>
              <a:spLocks noChangeArrowheads="1"/>
            </p:cNvSpPr>
            <p:nvPr/>
          </p:nvSpPr>
          <p:spPr bwMode="auto">
            <a:xfrm>
              <a:off x="4851" y="342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171"/>
            <p:cNvSpPr>
              <a:spLocks noChangeArrowheads="1"/>
            </p:cNvSpPr>
            <p:nvPr/>
          </p:nvSpPr>
          <p:spPr bwMode="auto">
            <a:xfrm>
              <a:off x="3721" y="317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1</a:t>
              </a:r>
            </a:p>
          </p:txBody>
        </p:sp>
        <p:sp>
          <p:nvSpPr>
            <p:cNvPr id="35" name="Rectangle 172"/>
            <p:cNvSpPr>
              <a:spLocks noChangeArrowheads="1"/>
            </p:cNvSpPr>
            <p:nvPr/>
          </p:nvSpPr>
          <p:spPr bwMode="auto">
            <a:xfrm>
              <a:off x="4226" y="3168"/>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L</a:t>
              </a:r>
              <a:r>
                <a:rPr lang="en-US" altLang="zh-CN" baseline="-25000"/>
                <a:t>1</a:t>
              </a:r>
              <a:endParaRPr lang="en-US" altLang="zh-CN"/>
            </a:p>
          </p:txBody>
        </p:sp>
        <p:sp>
          <p:nvSpPr>
            <p:cNvPr id="36" name="Rectangle 173"/>
            <p:cNvSpPr>
              <a:spLocks noChangeArrowheads="1"/>
            </p:cNvSpPr>
            <p:nvPr/>
          </p:nvSpPr>
          <p:spPr bwMode="auto">
            <a:xfrm>
              <a:off x="4673" y="3674"/>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C</a:t>
              </a:r>
              <a:endParaRPr lang="en-US" altLang="zh-CN" baseline="-25000"/>
            </a:p>
          </p:txBody>
        </p:sp>
        <p:sp>
          <p:nvSpPr>
            <p:cNvPr id="37" name="Line 174"/>
            <p:cNvSpPr>
              <a:spLocks noChangeShapeType="1"/>
            </p:cNvSpPr>
            <p:nvPr/>
          </p:nvSpPr>
          <p:spPr bwMode="auto">
            <a:xfrm>
              <a:off x="4944" y="3072"/>
              <a:ext cx="0" cy="1008"/>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175"/>
            <p:cNvSpPr>
              <a:spLocks noChangeShapeType="1"/>
            </p:cNvSpPr>
            <p:nvPr/>
          </p:nvSpPr>
          <p:spPr bwMode="auto">
            <a:xfrm>
              <a:off x="3648" y="3072"/>
              <a:ext cx="0" cy="1008"/>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Rectangle 176"/>
            <p:cNvSpPr>
              <a:spLocks noChangeArrowheads="1"/>
            </p:cNvSpPr>
            <p:nvPr/>
          </p:nvSpPr>
          <p:spPr bwMode="auto">
            <a:xfrm>
              <a:off x="4068" y="2514"/>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40" name="Rectangle 178"/>
            <p:cNvSpPr>
              <a:spLocks noChangeArrowheads="1"/>
            </p:cNvSpPr>
            <p:nvPr/>
          </p:nvSpPr>
          <p:spPr bwMode="auto">
            <a:xfrm>
              <a:off x="4272" y="2514"/>
              <a:ext cx="4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   z</a:t>
              </a:r>
            </a:p>
          </p:txBody>
        </p:sp>
        <p:sp>
          <p:nvSpPr>
            <p:cNvPr id="41" name="Rectangle 179"/>
            <p:cNvSpPr>
              <a:spLocks noChangeArrowheads="1"/>
            </p:cNvSpPr>
            <p:nvPr/>
          </p:nvSpPr>
          <p:spPr bwMode="auto">
            <a:xfrm>
              <a:off x="4404" y="2522"/>
              <a:ext cx="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Δ </a:t>
              </a:r>
            </a:p>
          </p:txBody>
        </p:sp>
        <p:sp>
          <p:nvSpPr>
            <p:cNvPr id="42" name="Line 180"/>
            <p:cNvSpPr>
              <a:spLocks noChangeShapeType="1"/>
            </p:cNvSpPr>
            <p:nvPr/>
          </p:nvSpPr>
          <p:spPr bwMode="auto">
            <a:xfrm>
              <a:off x="4896" y="3372"/>
              <a:ext cx="144" cy="0"/>
            </a:xfrm>
            <a:prstGeom prst="line">
              <a:avLst/>
            </a:prstGeom>
            <a:noFill/>
            <a:ln w="19050">
              <a:solidFill>
                <a:srgbClr val="0000FF"/>
              </a:solidFill>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181"/>
            <p:cNvSpPr>
              <a:spLocks noChangeShapeType="1"/>
            </p:cNvSpPr>
            <p:nvPr/>
          </p:nvSpPr>
          <p:spPr bwMode="auto">
            <a:xfrm>
              <a:off x="3540" y="3384"/>
              <a:ext cx="144" cy="0"/>
            </a:xfrm>
            <a:prstGeom prst="line">
              <a:avLst/>
            </a:prstGeom>
            <a:noFill/>
            <a:ln w="19050">
              <a:solidFill>
                <a:srgbClr val="0000FF"/>
              </a:solidFill>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Rectangle 182"/>
            <p:cNvSpPr>
              <a:spLocks noChangeArrowheads="1"/>
            </p:cNvSpPr>
            <p:nvPr/>
          </p:nvSpPr>
          <p:spPr bwMode="auto">
            <a:xfrm>
              <a:off x="4956" y="373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45" name="Rectangle 183"/>
            <p:cNvSpPr>
              <a:spLocks noChangeArrowheads="1"/>
            </p:cNvSpPr>
            <p:nvPr/>
          </p:nvSpPr>
          <p:spPr bwMode="auto">
            <a:xfrm>
              <a:off x="3552" y="3950"/>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46" name="Rectangle 184"/>
            <p:cNvSpPr>
              <a:spLocks noChangeArrowheads="1"/>
            </p:cNvSpPr>
            <p:nvPr/>
          </p:nvSpPr>
          <p:spPr bwMode="auto">
            <a:xfrm>
              <a:off x="4944" y="337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47" name="Rectangle 185"/>
            <p:cNvSpPr>
              <a:spLocks noChangeArrowheads="1"/>
            </p:cNvSpPr>
            <p:nvPr/>
          </p:nvSpPr>
          <p:spPr bwMode="auto">
            <a:xfrm>
              <a:off x="5026" y="3258"/>
              <a:ext cx="5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I(z+  z)</a:t>
              </a:r>
            </a:p>
          </p:txBody>
        </p:sp>
        <p:sp>
          <p:nvSpPr>
            <p:cNvPr id="48" name="Rectangle 186"/>
            <p:cNvSpPr>
              <a:spLocks noChangeArrowheads="1"/>
            </p:cNvSpPr>
            <p:nvPr/>
          </p:nvSpPr>
          <p:spPr bwMode="auto">
            <a:xfrm>
              <a:off x="3216" y="3258"/>
              <a:ext cx="3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I(z)</a:t>
              </a:r>
            </a:p>
          </p:txBody>
        </p:sp>
        <p:sp>
          <p:nvSpPr>
            <p:cNvPr id="49" name="Rectangle 187"/>
            <p:cNvSpPr>
              <a:spLocks noChangeArrowheads="1"/>
            </p:cNvSpPr>
            <p:nvPr/>
          </p:nvSpPr>
          <p:spPr bwMode="auto">
            <a:xfrm>
              <a:off x="5252" y="3640"/>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Δ</a:t>
              </a:r>
            </a:p>
          </p:txBody>
        </p:sp>
        <p:sp>
          <p:nvSpPr>
            <p:cNvPr id="50" name="Rectangle 188"/>
            <p:cNvSpPr>
              <a:spLocks noChangeArrowheads="1"/>
            </p:cNvSpPr>
            <p:nvPr/>
          </p:nvSpPr>
          <p:spPr bwMode="auto">
            <a:xfrm>
              <a:off x="3216" y="3621"/>
              <a:ext cx="3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FF"/>
                  </a:solidFill>
                </a:rPr>
                <a:t>V(z)</a:t>
              </a:r>
            </a:p>
          </p:txBody>
        </p:sp>
        <p:sp>
          <p:nvSpPr>
            <p:cNvPr id="51" name="Rectangle 189"/>
            <p:cNvSpPr>
              <a:spLocks noChangeArrowheads="1"/>
            </p:cNvSpPr>
            <p:nvPr/>
          </p:nvSpPr>
          <p:spPr bwMode="auto">
            <a:xfrm>
              <a:off x="3468" y="373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52" name="Rectangle 190"/>
            <p:cNvSpPr>
              <a:spLocks noChangeArrowheads="1"/>
            </p:cNvSpPr>
            <p:nvPr/>
          </p:nvSpPr>
          <p:spPr bwMode="auto">
            <a:xfrm>
              <a:off x="3456" y="3414"/>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53" name="Rectangle 191"/>
            <p:cNvSpPr>
              <a:spLocks noChangeArrowheads="1"/>
            </p:cNvSpPr>
            <p:nvPr/>
          </p:nvSpPr>
          <p:spPr bwMode="auto">
            <a:xfrm>
              <a:off x="5252" y="3292"/>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Δ</a:t>
              </a:r>
            </a:p>
          </p:txBody>
        </p:sp>
      </p:grpSp>
      <p:sp>
        <p:nvSpPr>
          <p:cNvPr id="81" name="矩形 80"/>
          <p:cNvSpPr/>
          <p:nvPr/>
        </p:nvSpPr>
        <p:spPr>
          <a:xfrm>
            <a:off x="265805" y="1307235"/>
            <a:ext cx="4668145" cy="2709140"/>
          </a:xfrm>
          <a:prstGeom prst="rect">
            <a:avLst/>
          </a:prstGeom>
        </p:spPr>
        <p:txBody>
          <a:bodyPr wrap="square">
            <a:spAutoFit/>
          </a:bodyPr>
          <a:lstStyle/>
          <a:p>
            <a:pPr algn="just">
              <a:lnSpc>
                <a:spcPct val="120000"/>
              </a:lnSpc>
            </a:pPr>
            <a:r>
              <a:rPr lang="zh-CN" altLang="en-US" sz="2400" b="1" dirty="0" smtClean="0">
                <a:latin typeface="Times New Roman" panose="02020603050405020304" pitchFamily="18" charset="0"/>
                <a:ea typeface="+mn-ea"/>
                <a:cs typeface="Times New Roman" panose="02020603050405020304" pitchFamily="18" charset="0"/>
              </a:rPr>
              <a:t>当频率高到必须考虑电压和电流的空间特性时，基尔霍夫定律不能直接应用，而要用分布参量</a:t>
            </a:r>
            <a:r>
              <a:rPr lang="en-US" altLang="zh-CN" sz="2400" b="1" dirty="0" smtClean="0">
                <a:latin typeface="Times New Roman" panose="02020603050405020304" pitchFamily="18" charset="0"/>
                <a:ea typeface="+mn-ea"/>
                <a:cs typeface="Times New Roman" panose="02020603050405020304" pitchFamily="18" charset="0"/>
              </a:rPr>
              <a:t>R</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L</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C</a:t>
            </a:r>
            <a:r>
              <a:rPr lang="zh-CN" altLang="en-US" sz="2400" b="1" dirty="0" smtClean="0">
                <a:latin typeface="Times New Roman" panose="02020603050405020304" pitchFamily="18" charset="0"/>
                <a:ea typeface="+mn-ea"/>
                <a:cs typeface="Times New Roman" panose="02020603050405020304" pitchFamily="18" charset="0"/>
              </a:rPr>
              <a:t>和</a:t>
            </a:r>
            <a:r>
              <a:rPr lang="en-US" altLang="zh-CN" sz="2400" b="1" dirty="0" smtClean="0">
                <a:latin typeface="Times New Roman" panose="02020603050405020304" pitchFamily="18" charset="0"/>
                <a:ea typeface="+mn-ea"/>
                <a:cs typeface="Times New Roman" panose="02020603050405020304" pitchFamily="18" charset="0"/>
              </a:rPr>
              <a:t>G</a:t>
            </a:r>
            <a:r>
              <a:rPr lang="zh-CN" altLang="en-US" sz="2400" b="1" dirty="0" smtClean="0">
                <a:latin typeface="Times New Roman" panose="02020603050405020304" pitchFamily="18" charset="0"/>
                <a:ea typeface="+mn-ea"/>
                <a:cs typeface="Times New Roman" panose="02020603050405020304" pitchFamily="18" charset="0"/>
              </a:rPr>
              <a:t>表示</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solidFill>
                  <a:srgbClr val="FF0000"/>
                </a:solidFill>
                <a:latin typeface="Times New Roman" panose="02020603050405020304" pitchFamily="18" charset="0"/>
                <a:ea typeface="+mn-ea"/>
                <a:cs typeface="Times New Roman" panose="02020603050405020304" pitchFamily="18" charset="0"/>
              </a:rPr>
              <a:t>根据经验，当分立元件平均尺寸大于波长</a:t>
            </a:r>
            <a:r>
              <a:rPr lang="en-US" altLang="zh-CN" sz="2400" b="1" dirty="0" smtClean="0">
                <a:solidFill>
                  <a:srgbClr val="FF0000"/>
                </a:solidFill>
                <a:latin typeface="Times New Roman" panose="02020603050405020304" pitchFamily="18" charset="0"/>
                <a:ea typeface="+mn-ea"/>
                <a:cs typeface="Times New Roman" panose="02020603050405020304" pitchFamily="18" charset="0"/>
              </a:rPr>
              <a:t>1/10</a:t>
            </a:r>
            <a:r>
              <a:rPr lang="zh-CN" altLang="en-US" sz="2400" b="1" dirty="0" smtClean="0">
                <a:solidFill>
                  <a:srgbClr val="FF0000"/>
                </a:solidFill>
                <a:latin typeface="Times New Roman" panose="02020603050405020304" pitchFamily="18" charset="0"/>
                <a:ea typeface="+mn-ea"/>
                <a:cs typeface="Times New Roman" panose="02020603050405020304" pitchFamily="18" charset="0"/>
              </a:rPr>
              <a:t>时应该应用传输线理论</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latin typeface="Times New Roman" panose="02020603050405020304" pitchFamily="18" charset="0"/>
                <a:ea typeface="+mn-ea"/>
                <a:cs typeface="Times New Roman" panose="02020603050405020304" pitchFamily="18" charset="0"/>
              </a:rPr>
              <a:t>。</a:t>
            </a:r>
            <a:endParaRPr lang="zh-CN" altLang="en-US" sz="2400" b="1" dirty="0">
              <a:latin typeface="Times New Roman" panose="02020603050405020304" pitchFamily="18" charset="0"/>
              <a:ea typeface="+mn-ea"/>
              <a:cs typeface="Times New Roman" panose="02020603050405020304" pitchFamily="18" charset="0"/>
            </a:endParaRPr>
          </a:p>
        </p:txBody>
      </p:sp>
      <p:graphicFrame>
        <p:nvGraphicFramePr>
          <p:cNvPr id="83" name="Object 14"/>
          <p:cNvGraphicFramePr>
            <a:graphicFrameLocks noChangeAspect="1"/>
          </p:cNvGraphicFramePr>
          <p:nvPr>
            <p:extLst>
              <p:ext uri="{D42A27DB-BD31-4B8C-83A1-F6EECF244321}">
                <p14:modId xmlns:p14="http://schemas.microsoft.com/office/powerpoint/2010/main" val="2700167778"/>
              </p:ext>
            </p:extLst>
          </p:nvPr>
        </p:nvGraphicFramePr>
        <p:xfrm>
          <a:off x="2522719" y="4228282"/>
          <a:ext cx="2147888" cy="1008063"/>
        </p:xfrm>
        <a:graphic>
          <a:graphicData uri="http://schemas.openxmlformats.org/presentationml/2006/ole">
            <mc:AlternateContent xmlns:mc="http://schemas.openxmlformats.org/markup-compatibility/2006">
              <mc:Choice xmlns:v="urn:schemas-microsoft-com:vml" Requires="v">
                <p:oleObj spid="_x0000_s193075" name="公式" r:id="rId8" imgW="1155600" imgH="469800" progId="Equation.3">
                  <p:embed/>
                </p:oleObj>
              </mc:Choice>
              <mc:Fallback>
                <p:oleObj name="公式" r:id="rId8" imgW="1155600" imgH="469800" progId="Equation.3">
                  <p:embed/>
                  <p:pic>
                    <p:nvPicPr>
                      <p:cNvPr id="0" name=""/>
                      <p:cNvPicPr>
                        <a:picLocks noChangeAspect="1" noChangeArrowheads="1"/>
                      </p:cNvPicPr>
                      <p:nvPr/>
                    </p:nvPicPr>
                    <p:blipFill>
                      <a:blip r:embed="rId9"/>
                      <a:srcRect/>
                      <a:stretch>
                        <a:fillRect/>
                      </a:stretch>
                    </p:blipFill>
                    <p:spPr bwMode="auto">
                      <a:xfrm>
                        <a:off x="2522719" y="4228282"/>
                        <a:ext cx="2147888" cy="1008063"/>
                      </a:xfrm>
                      <a:prstGeom prst="rect">
                        <a:avLst/>
                      </a:prstGeom>
                      <a:solidFill>
                        <a:schemeClr val="accent1">
                          <a:lumMod val="90000"/>
                        </a:schemeClr>
                      </a:solidFill>
                      <a:ln>
                        <a:noFill/>
                      </a:ln>
                      <a:effectLst/>
                    </p:spPr>
                  </p:pic>
                </p:oleObj>
              </mc:Fallback>
            </mc:AlternateContent>
          </a:graphicData>
        </a:graphic>
      </p:graphicFrame>
      <p:sp>
        <p:nvSpPr>
          <p:cNvPr id="85" name="矩形 84"/>
          <p:cNvSpPr/>
          <p:nvPr/>
        </p:nvSpPr>
        <p:spPr>
          <a:xfrm>
            <a:off x="202544" y="4314825"/>
            <a:ext cx="1535591" cy="461665"/>
          </a:xfrm>
          <a:prstGeom prst="rect">
            <a:avLst/>
          </a:prstGeom>
        </p:spPr>
        <p:txBody>
          <a:bodyPr wrap="square">
            <a:spAutoFit/>
          </a:bodyPr>
          <a:lstStyle/>
          <a:p>
            <a:r>
              <a:rPr lang="zh-CN" altLang="en-US" sz="2400" b="1" dirty="0" smtClean="0">
                <a:solidFill>
                  <a:srgbClr val="0000FF"/>
                </a:solidFill>
              </a:rPr>
              <a:t>特性阻抗</a:t>
            </a:r>
            <a:r>
              <a:rPr lang="zh-CN" altLang="en-US" sz="2400" b="1" dirty="0">
                <a:solidFill>
                  <a:srgbClr val="0000FF"/>
                </a:solidFill>
              </a:rPr>
              <a:t>：</a:t>
            </a:r>
          </a:p>
        </p:txBody>
      </p:sp>
      <p:graphicFrame>
        <p:nvGraphicFramePr>
          <p:cNvPr id="86" name="Object 24"/>
          <p:cNvGraphicFramePr>
            <a:graphicFrameLocks noChangeAspect="1"/>
          </p:cNvGraphicFramePr>
          <p:nvPr>
            <p:extLst>
              <p:ext uri="{D42A27DB-BD31-4B8C-83A1-F6EECF244321}">
                <p14:modId xmlns:p14="http://schemas.microsoft.com/office/powerpoint/2010/main" val="2586138327"/>
              </p:ext>
            </p:extLst>
          </p:nvPr>
        </p:nvGraphicFramePr>
        <p:xfrm>
          <a:off x="2528581" y="5533209"/>
          <a:ext cx="1101726" cy="952500"/>
        </p:xfrm>
        <a:graphic>
          <a:graphicData uri="http://schemas.openxmlformats.org/presentationml/2006/ole">
            <mc:AlternateContent xmlns:mc="http://schemas.openxmlformats.org/markup-compatibility/2006">
              <mc:Choice xmlns:v="urn:schemas-microsoft-com:vml" Requires="v">
                <p:oleObj spid="_x0000_s193076" name="公式" r:id="rId10" imgW="609480" imgH="444240" progId="Equation.3">
                  <p:embed/>
                </p:oleObj>
              </mc:Choice>
              <mc:Fallback>
                <p:oleObj name="公式" r:id="rId10" imgW="609480" imgH="444240" progId="Equation.3">
                  <p:embed/>
                  <p:pic>
                    <p:nvPicPr>
                      <p:cNvPr id="0" name=""/>
                      <p:cNvPicPr>
                        <a:picLocks noChangeAspect="1" noChangeArrowheads="1"/>
                      </p:cNvPicPr>
                      <p:nvPr/>
                    </p:nvPicPr>
                    <p:blipFill>
                      <a:blip r:embed="rId11"/>
                      <a:srcRect/>
                      <a:stretch>
                        <a:fillRect/>
                      </a:stretch>
                    </p:blipFill>
                    <p:spPr bwMode="auto">
                      <a:xfrm>
                        <a:off x="2528581" y="5533209"/>
                        <a:ext cx="1101726" cy="952500"/>
                      </a:xfrm>
                      <a:prstGeom prst="rect">
                        <a:avLst/>
                      </a:prstGeom>
                      <a:solidFill>
                        <a:schemeClr val="accent1">
                          <a:lumMod val="75000"/>
                        </a:schemeClr>
                      </a:solidFill>
                      <a:ln>
                        <a:solidFill>
                          <a:schemeClr val="accent1">
                            <a:lumMod val="90000"/>
                          </a:schemeClr>
                        </a:solidFill>
                      </a:ln>
                      <a:effectLst/>
                    </p:spPr>
                  </p:pic>
                </p:oleObj>
              </mc:Fallback>
            </mc:AlternateContent>
          </a:graphicData>
        </a:graphic>
      </p:graphicFrame>
      <p:sp>
        <p:nvSpPr>
          <p:cNvPr id="87" name="矩形 86"/>
          <p:cNvSpPr/>
          <p:nvPr/>
        </p:nvSpPr>
        <p:spPr>
          <a:xfrm>
            <a:off x="3850041" y="6213936"/>
            <a:ext cx="2548928" cy="461665"/>
          </a:xfrm>
          <a:prstGeom prst="rect">
            <a:avLst/>
          </a:prstGeom>
        </p:spPr>
        <p:txBody>
          <a:bodyPr wrap="squar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无耗时：</a:t>
            </a:r>
            <a:r>
              <a:rPr lang="en-US" altLang="zh-CN" sz="2400" b="1" dirty="0" smtClean="0">
                <a:solidFill>
                  <a:srgbClr val="0000FF"/>
                </a:solidFill>
                <a:latin typeface="Times New Roman" panose="02020603050405020304" pitchFamily="18" charset="0"/>
                <a:cs typeface="Times New Roman" panose="02020603050405020304" pitchFamily="18" charset="0"/>
              </a:rPr>
              <a:t>R=G=0</a:t>
            </a:r>
            <a:endParaRPr lang="en-US" altLang="zh-CN" sz="2400" b="1" dirty="0">
              <a:solidFill>
                <a:srgbClr val="0000FF"/>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8EA7E800-399D-4E82-A1FF-A89CD4FE6138}" type="slidenum">
              <a:rPr lang="en-US" altLang="zh-CN" smtClean="0"/>
              <a:pPr/>
              <a:t>12</a:t>
            </a:fld>
            <a:endParaRPr lang="en-US" altLang="zh-CN"/>
          </a:p>
        </p:txBody>
      </p:sp>
      <p:pic>
        <p:nvPicPr>
          <p:cNvPr id="82" name="Transmission Lines - Signal Transmission and Reflection">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2"/>
          <a:stretch>
            <a:fillRect/>
          </a:stretch>
        </p:blipFill>
        <p:spPr>
          <a:xfrm>
            <a:off x="5726112" y="4333646"/>
            <a:ext cx="2761130" cy="1553136"/>
          </a:xfrm>
          <a:prstGeom prst="rect">
            <a:avLst/>
          </a:prstGeom>
        </p:spPr>
      </p:pic>
    </p:spTree>
    <p:extLst>
      <p:ext uri="{BB962C8B-B14F-4D97-AF65-F5344CB8AC3E}">
        <p14:creationId xmlns:p14="http://schemas.microsoft.com/office/powerpoint/2010/main" val="236584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2"/>
                                        </p:tgtEl>
                                      </p:cBhvr>
                                    </p:cmd>
                                  </p:childTnLst>
                                </p:cTn>
                              </p:par>
                            </p:childTnLst>
                          </p:cTn>
                        </p:par>
                      </p:childTnLst>
                    </p:cTn>
                  </p:par>
                </p:childTnLst>
              </p:cTn>
              <p:nextCondLst>
                <p:cond evt="onClick" delay="0">
                  <p:tgtEl>
                    <p:spTgt spid="82"/>
                  </p:tgtEl>
                </p:cond>
              </p:nextCondLst>
            </p:seq>
            <p:video>
              <p:cMediaNode vol="80000">
                <p:cTn id="7" fill="hold" display="0">
                  <p:stCondLst>
                    <p:cond delay="indefinite"/>
                  </p:stCondLst>
                </p:cTn>
                <p:tgtEl>
                  <p:spTgt spid="8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4"/>
          <p:cNvSpPr>
            <a:spLocks noGrp="1" noChangeArrowheads="1"/>
          </p:cNvSpPr>
          <p:nvPr>
            <p:ph type="title"/>
          </p:nvPr>
        </p:nvSpPr>
        <p:spPr>
          <a:xfrm>
            <a:off x="1176338" y="340519"/>
            <a:ext cx="6324600" cy="673100"/>
          </a:xfrm>
          <a:noFill/>
          <a:ln/>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沿线电压分布和电流分布</a:t>
            </a:r>
            <a:r>
              <a:rPr lang="en-US" altLang="zh-CN" sz="4000" b="1" dirty="0">
                <a:solidFill>
                  <a:srgbClr val="532476"/>
                </a:solidFill>
                <a:latin typeface="微软雅黑" panose="020B0503020204020204" pitchFamily="34" charset="-122"/>
                <a:ea typeface="微软雅黑" panose="020B0503020204020204" pitchFamily="34" charset="-122"/>
              </a:rPr>
              <a:t> </a:t>
            </a:r>
            <a:r>
              <a:rPr lang="zh-CN" altLang="en-US" sz="4000" b="1" dirty="0">
                <a:solidFill>
                  <a:srgbClr val="532476"/>
                </a:solidFill>
                <a:latin typeface="微软雅黑" panose="020B0503020204020204" pitchFamily="34" charset="-122"/>
                <a:ea typeface="微软雅黑" panose="020B0503020204020204" pitchFamily="34" charset="-122"/>
              </a:rPr>
              <a:t> </a:t>
            </a:r>
          </a:p>
        </p:txBody>
      </p:sp>
      <p:graphicFrame>
        <p:nvGraphicFramePr>
          <p:cNvPr id="115717" name="Object 5"/>
          <p:cNvGraphicFramePr>
            <a:graphicFrameLocks noChangeAspect="1"/>
          </p:cNvGraphicFramePr>
          <p:nvPr>
            <p:extLst>
              <p:ext uri="{D42A27DB-BD31-4B8C-83A1-F6EECF244321}">
                <p14:modId xmlns:p14="http://schemas.microsoft.com/office/powerpoint/2010/main" val="2042425027"/>
              </p:ext>
            </p:extLst>
          </p:nvPr>
        </p:nvGraphicFramePr>
        <p:xfrm>
          <a:off x="673100" y="1989137"/>
          <a:ext cx="4032250" cy="2232025"/>
        </p:xfrm>
        <a:graphic>
          <a:graphicData uri="http://schemas.openxmlformats.org/presentationml/2006/ole">
            <mc:AlternateContent xmlns:mc="http://schemas.openxmlformats.org/markup-compatibility/2006">
              <mc:Choice xmlns:v="urn:schemas-microsoft-com:vml" Requires="v">
                <p:oleObj spid="_x0000_s155079" name="图片" r:id="rId3" imgW="2854440" imgH="1579320" progId="Word.Picture.8">
                  <p:embed/>
                </p:oleObj>
              </mc:Choice>
              <mc:Fallback>
                <p:oleObj name="图片" r:id="rId3" imgW="2854440" imgH="15793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1989137"/>
                        <a:ext cx="40322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18" name="Text Box 6"/>
          <p:cNvSpPr txBox="1">
            <a:spLocks noChangeArrowheads="1"/>
          </p:cNvSpPr>
          <p:nvPr/>
        </p:nvSpPr>
        <p:spPr bwMode="auto">
          <a:xfrm>
            <a:off x="733425" y="1284564"/>
            <a:ext cx="2590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algn="l">
              <a:spcBef>
                <a:spcPct val="50000"/>
              </a:spcBef>
              <a:buClr>
                <a:schemeClr val="folHlink"/>
              </a:buClr>
              <a:buSzPct val="60000"/>
            </a:pPr>
            <a:r>
              <a:rPr lang="zh-CN" altLang="en-US" sz="2400" b="1" dirty="0">
                <a:solidFill>
                  <a:srgbClr val="0000FF"/>
                </a:solidFill>
                <a:latin typeface="宋体" panose="02010600030101010101" pitchFamily="2" charset="-122"/>
              </a:rPr>
              <a:t>沿线电压和电流</a:t>
            </a:r>
            <a:endParaRPr lang="zh-CN" altLang="en-US" sz="6000" b="1" dirty="0">
              <a:solidFill>
                <a:srgbClr val="0000FF"/>
              </a:solidFill>
              <a:effectLst>
                <a:outerShdw blurRad="38100" dist="38100" dir="2700000" algn="tl">
                  <a:srgbClr val="C0C0C0"/>
                </a:outerShdw>
              </a:effectLst>
              <a:ea typeface="黑体" panose="02010609060101010101" pitchFamily="49" charset="-122"/>
            </a:endParaRPr>
          </a:p>
        </p:txBody>
      </p:sp>
      <p:graphicFrame>
        <p:nvGraphicFramePr>
          <p:cNvPr id="115719" name="Object 7"/>
          <p:cNvGraphicFramePr>
            <a:graphicFrameLocks noChangeAspect="1"/>
          </p:cNvGraphicFramePr>
          <p:nvPr>
            <p:extLst>
              <p:ext uri="{D42A27DB-BD31-4B8C-83A1-F6EECF244321}">
                <p14:modId xmlns:p14="http://schemas.microsoft.com/office/powerpoint/2010/main" val="2677460850"/>
              </p:ext>
            </p:extLst>
          </p:nvPr>
        </p:nvGraphicFramePr>
        <p:xfrm>
          <a:off x="764358" y="4302662"/>
          <a:ext cx="4748212" cy="2173287"/>
        </p:xfrm>
        <a:graphic>
          <a:graphicData uri="http://schemas.openxmlformats.org/presentationml/2006/ole">
            <mc:AlternateContent xmlns:mc="http://schemas.openxmlformats.org/markup-compatibility/2006">
              <mc:Choice xmlns:v="urn:schemas-microsoft-com:vml" Requires="v">
                <p:oleObj spid="_x0000_s155080" name="公式" r:id="rId5" imgW="2463480" imgH="1130040" progId="Equation.3">
                  <p:embed/>
                </p:oleObj>
              </mc:Choice>
              <mc:Fallback>
                <p:oleObj name="公式" r:id="rId5" imgW="2463480" imgH="1130040" progId="Equation.3">
                  <p:embed/>
                  <p:pic>
                    <p:nvPicPr>
                      <p:cNvPr id="0" name=""/>
                      <p:cNvPicPr>
                        <a:picLocks noChangeAspect="1" noChangeArrowheads="1"/>
                      </p:cNvPicPr>
                      <p:nvPr/>
                    </p:nvPicPr>
                    <p:blipFill>
                      <a:blip r:embed="rId6"/>
                      <a:srcRect/>
                      <a:stretch>
                        <a:fillRect/>
                      </a:stretch>
                    </p:blipFill>
                    <p:spPr bwMode="auto">
                      <a:xfrm>
                        <a:off x="764358" y="4302662"/>
                        <a:ext cx="4748212" cy="2173287"/>
                      </a:xfrm>
                      <a:prstGeom prst="rect">
                        <a:avLst/>
                      </a:prstGeom>
                      <a:solidFill>
                        <a:schemeClr val="accent5"/>
                      </a:solidFill>
                      <a:ln>
                        <a:noFill/>
                      </a:ln>
                      <a:effectLst/>
                      <a:extLst/>
                    </p:spPr>
                  </p:pic>
                </p:oleObj>
              </mc:Fallback>
            </mc:AlternateContent>
          </a:graphicData>
        </a:graphic>
      </p:graphicFrame>
      <p:sp>
        <p:nvSpPr>
          <p:cNvPr id="115721" name="Text Box 9"/>
          <p:cNvSpPr txBox="1">
            <a:spLocks noChangeArrowheads="1"/>
          </p:cNvSpPr>
          <p:nvPr/>
        </p:nvSpPr>
        <p:spPr bwMode="auto">
          <a:xfrm>
            <a:off x="5148263" y="1412875"/>
            <a:ext cx="3311525" cy="2093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L="285750" indent="-285750" algn="l">
              <a:spcBef>
                <a:spcPct val="50000"/>
              </a:spcBef>
              <a:buClr>
                <a:schemeClr val="accent2"/>
              </a:buClr>
              <a:buSzPct val="100000"/>
              <a:buFont typeface="Wingdings" panose="05000000000000000000" pitchFamily="2" charset="2"/>
              <a:buChar char="Ø"/>
            </a:pPr>
            <a:r>
              <a:rPr lang="zh-CN" altLang="en-US" sz="2000" b="1" dirty="0">
                <a:solidFill>
                  <a:srgbClr val="FF33CC"/>
                </a:solidFill>
                <a:latin typeface="宋体" panose="02010600030101010101" pitchFamily="2" charset="-122"/>
              </a:rPr>
              <a:t>注意正方向的选取</a:t>
            </a:r>
            <a:r>
              <a:rPr lang="zh-CN" altLang="en-US" sz="2000" b="1" dirty="0" smtClean="0">
                <a:solidFill>
                  <a:srgbClr val="FF33CC"/>
                </a:solidFill>
                <a:latin typeface="宋体" panose="02010600030101010101" pitchFamily="2" charset="-122"/>
              </a:rPr>
              <a:t>！</a:t>
            </a:r>
            <a:endParaRPr lang="en-US" altLang="zh-CN" sz="2000" b="1" dirty="0" smtClean="0">
              <a:solidFill>
                <a:srgbClr val="FF33CC"/>
              </a:solidFill>
              <a:latin typeface="宋体" panose="02010600030101010101" pitchFamily="2" charset="-122"/>
            </a:endParaRPr>
          </a:p>
          <a:p>
            <a:pPr>
              <a:lnSpc>
                <a:spcPts val="2400"/>
              </a:lnSpc>
              <a:spcBef>
                <a:spcPts val="0"/>
              </a:spcBef>
            </a:pPr>
            <a:r>
              <a:rPr lang="en-US" altLang="zh-CN" sz="2000" b="1" dirty="0" smtClean="0">
                <a:solidFill>
                  <a:srgbClr val="0000FF"/>
                </a:solidFill>
              </a:rPr>
              <a:t>      +</a:t>
            </a:r>
            <a:r>
              <a:rPr lang="zh-CN" altLang="en-US" sz="2000" b="1" dirty="0">
                <a:solidFill>
                  <a:srgbClr val="0000FF"/>
                </a:solidFill>
              </a:rPr>
              <a:t>表示沿</a:t>
            </a:r>
            <a:r>
              <a:rPr lang="en-US" altLang="zh-CN" sz="2000" b="1" dirty="0">
                <a:solidFill>
                  <a:srgbClr val="0000FF"/>
                </a:solidFill>
              </a:rPr>
              <a:t>+z</a:t>
            </a:r>
            <a:r>
              <a:rPr lang="zh-CN" altLang="en-US" sz="2000" b="1" dirty="0">
                <a:solidFill>
                  <a:srgbClr val="0000FF"/>
                </a:solidFill>
              </a:rPr>
              <a:t>方向传播</a:t>
            </a:r>
          </a:p>
          <a:p>
            <a:pPr>
              <a:lnSpc>
                <a:spcPts val="2400"/>
              </a:lnSpc>
              <a:spcBef>
                <a:spcPts val="0"/>
              </a:spcBef>
            </a:pPr>
            <a:r>
              <a:rPr lang="en-US" altLang="zh-CN" sz="2000" b="1" dirty="0" smtClean="0">
                <a:solidFill>
                  <a:srgbClr val="0000FF"/>
                </a:solidFill>
              </a:rPr>
              <a:t>      - </a:t>
            </a:r>
            <a:r>
              <a:rPr lang="zh-CN" altLang="en-US" sz="2000" b="1" dirty="0">
                <a:solidFill>
                  <a:srgbClr val="0000FF"/>
                </a:solidFill>
              </a:rPr>
              <a:t>表示沿 </a:t>
            </a:r>
            <a:r>
              <a:rPr lang="en-US" altLang="zh-CN" sz="2000" b="1" dirty="0">
                <a:solidFill>
                  <a:srgbClr val="0000FF"/>
                </a:solidFill>
              </a:rPr>
              <a:t>-z</a:t>
            </a:r>
            <a:r>
              <a:rPr lang="zh-CN" altLang="en-US" sz="2000" b="1" dirty="0">
                <a:solidFill>
                  <a:srgbClr val="0000FF"/>
                </a:solidFill>
              </a:rPr>
              <a:t>方向</a:t>
            </a:r>
            <a:r>
              <a:rPr lang="zh-CN" altLang="en-US" sz="2000" b="1" dirty="0" smtClean="0">
                <a:solidFill>
                  <a:srgbClr val="0000FF"/>
                </a:solidFill>
              </a:rPr>
              <a:t>传播</a:t>
            </a:r>
            <a:endParaRPr lang="zh-CN" altLang="en-US" sz="2000" b="1" dirty="0">
              <a:solidFill>
                <a:srgbClr val="FF33CC"/>
              </a:solidFill>
              <a:latin typeface="宋体" panose="02010600030101010101" pitchFamily="2" charset="-122"/>
            </a:endParaRPr>
          </a:p>
          <a:p>
            <a:pPr marL="285750" indent="-285750">
              <a:buClr>
                <a:schemeClr val="accent2"/>
              </a:buClr>
              <a:buSzPct val="100000"/>
              <a:buFont typeface="Wingdings" panose="05000000000000000000" pitchFamily="2" charset="2"/>
              <a:buChar char="Ø"/>
            </a:pPr>
            <a:r>
              <a:rPr lang="zh-CN" altLang="en-US" sz="2000" dirty="0" smtClean="0">
                <a:solidFill>
                  <a:srgbClr val="FF0000"/>
                </a:solidFill>
                <a:effectLst>
                  <a:outerShdw blurRad="38100" dist="38100" dir="2700000" algn="tl">
                    <a:srgbClr val="C0C0C0"/>
                  </a:outerShdw>
                </a:effectLst>
                <a:ea typeface="黑体" panose="02010609060101010101" pitchFamily="49" charset="-122"/>
              </a:rPr>
              <a:t>传播常数（             ）和</a:t>
            </a:r>
            <a:r>
              <a:rPr lang="zh-CN" altLang="en-US" sz="2000" dirty="0">
                <a:solidFill>
                  <a:srgbClr val="FF0000"/>
                </a:solidFill>
                <a:effectLst>
                  <a:outerShdw blurRad="38100" dist="38100" dir="2700000" algn="tl">
                    <a:srgbClr val="C0C0C0"/>
                  </a:outerShdw>
                </a:effectLst>
                <a:ea typeface="黑体" panose="02010609060101010101" pitchFamily="49" charset="-122"/>
              </a:rPr>
              <a:t>特征阻抗表征传输线的自身</a:t>
            </a:r>
            <a:r>
              <a:rPr lang="zh-CN" altLang="en-US" sz="2000" dirty="0" smtClean="0">
                <a:solidFill>
                  <a:srgbClr val="FF0000"/>
                </a:solidFill>
                <a:effectLst>
                  <a:outerShdw blurRad="38100" dist="38100" dir="2700000" algn="tl">
                    <a:srgbClr val="C0C0C0"/>
                  </a:outerShdw>
                </a:effectLst>
                <a:ea typeface="黑体" panose="02010609060101010101" pitchFamily="49" charset="-122"/>
              </a:rPr>
              <a:t>特性</a:t>
            </a:r>
            <a:endParaRPr lang="zh-CN" altLang="en-US" sz="2000" dirty="0">
              <a:solidFill>
                <a:srgbClr val="FF0000"/>
              </a:solidFill>
              <a:effectLst>
                <a:outerShdw blurRad="38100" dist="38100" dir="2700000" algn="tl">
                  <a:srgbClr val="C0C0C0"/>
                </a:outerShdw>
              </a:effectLst>
              <a:ea typeface="黑体" panose="02010609060101010101" pitchFamily="49" charset="-122"/>
            </a:endParaRP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13</a:t>
            </a:fld>
            <a:endParaRPr lang="en-US" altLang="zh-CN"/>
          </a:p>
        </p:txBody>
      </p:sp>
      <p:graphicFrame>
        <p:nvGraphicFramePr>
          <p:cNvPr id="8" name="Object 24"/>
          <p:cNvGraphicFramePr>
            <a:graphicFrameLocks noChangeAspect="1"/>
          </p:cNvGraphicFramePr>
          <p:nvPr>
            <p:extLst>
              <p:ext uri="{D42A27DB-BD31-4B8C-83A1-F6EECF244321}">
                <p14:modId xmlns:p14="http://schemas.microsoft.com/office/powerpoint/2010/main" val="496476391"/>
              </p:ext>
            </p:extLst>
          </p:nvPr>
        </p:nvGraphicFramePr>
        <p:xfrm>
          <a:off x="6740525" y="2513012"/>
          <a:ext cx="955675" cy="329403"/>
        </p:xfrm>
        <a:graphic>
          <a:graphicData uri="http://schemas.openxmlformats.org/presentationml/2006/ole">
            <mc:AlternateContent xmlns:mc="http://schemas.openxmlformats.org/markup-compatibility/2006">
              <mc:Choice xmlns:v="urn:schemas-microsoft-com:vml" Requires="v">
                <p:oleObj spid="_x0000_s155081" name="公式" r:id="rId7" imgW="698400" imgH="203040" progId="Equation.3">
                  <p:embed/>
                </p:oleObj>
              </mc:Choice>
              <mc:Fallback>
                <p:oleObj name="公式" r:id="rId7" imgW="698400" imgH="203040" progId="Equation.3">
                  <p:embed/>
                  <p:pic>
                    <p:nvPicPr>
                      <p:cNvPr id="0" name=""/>
                      <p:cNvPicPr>
                        <a:picLocks noChangeAspect="1" noChangeArrowheads="1"/>
                      </p:cNvPicPr>
                      <p:nvPr/>
                    </p:nvPicPr>
                    <p:blipFill>
                      <a:blip r:embed="rId8"/>
                      <a:srcRect/>
                      <a:stretch>
                        <a:fillRect/>
                      </a:stretch>
                    </p:blipFill>
                    <p:spPr bwMode="auto">
                      <a:xfrm>
                        <a:off x="6740525" y="2513012"/>
                        <a:ext cx="955675" cy="329403"/>
                      </a:xfrm>
                      <a:prstGeom prst="rect">
                        <a:avLst/>
                      </a:prstGeom>
                      <a:noFill/>
                      <a:ln>
                        <a:solidFill>
                          <a:schemeClr val="bg1"/>
                        </a:solidFill>
                      </a:ln>
                      <a:effectLst/>
                    </p:spPr>
                  </p:pic>
                </p:oleObj>
              </mc:Fallback>
            </mc:AlternateContent>
          </a:graphicData>
        </a:graphic>
      </p:graphicFrame>
    </p:spTree>
    <p:extLst>
      <p:ext uri="{BB962C8B-B14F-4D97-AF65-F5344CB8AC3E}">
        <p14:creationId xmlns:p14="http://schemas.microsoft.com/office/powerpoint/2010/main" val="3865872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990600" y="66749"/>
            <a:ext cx="7315200" cy="9144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输入阻抗</a:t>
            </a:r>
          </a:p>
        </p:txBody>
      </p:sp>
      <p:sp>
        <p:nvSpPr>
          <p:cNvPr id="110598" name="Rectangle 6"/>
          <p:cNvSpPr>
            <a:spLocks noGrp="1" noChangeArrowheads="1"/>
          </p:cNvSpPr>
          <p:nvPr>
            <p:ph type="body" idx="1"/>
          </p:nvPr>
        </p:nvSpPr>
        <p:spPr>
          <a:xfrm>
            <a:off x="382588" y="1132970"/>
            <a:ext cx="8229600" cy="1614488"/>
          </a:xfrm>
        </p:spPr>
        <p:txBody>
          <a:bodyPr/>
          <a:lstStyle/>
          <a:p>
            <a:pPr algn="just">
              <a:lnSpc>
                <a:spcPct val="90000"/>
              </a:lnSpc>
            </a:pPr>
            <a:r>
              <a:rPr lang="zh-CN" altLang="en-US" sz="2400" b="1" dirty="0">
                <a:ea typeface="楷体_GB2312" pitchFamily="49" charset="-122"/>
              </a:rPr>
              <a:t>传输线上任意一点</a:t>
            </a:r>
            <a:r>
              <a:rPr lang="zh-CN" altLang="en-US" sz="2400" b="1" dirty="0">
                <a:solidFill>
                  <a:srgbClr val="FF3300"/>
                </a:solidFill>
                <a:ea typeface="楷体_GB2312" pitchFamily="49" charset="-122"/>
              </a:rPr>
              <a:t>电压与电流之比称为阻抗</a:t>
            </a:r>
            <a:r>
              <a:rPr lang="zh-CN" altLang="en-US" sz="2400" b="1" dirty="0">
                <a:ea typeface="楷体_GB2312" pitchFamily="49" charset="-122"/>
              </a:rPr>
              <a:t>，它与导波系统的状态特性密不可分。</a:t>
            </a:r>
          </a:p>
          <a:p>
            <a:pPr algn="just">
              <a:lnSpc>
                <a:spcPct val="90000"/>
              </a:lnSpc>
            </a:pPr>
            <a:r>
              <a:rPr lang="zh-CN" altLang="en-US" sz="2400" b="1" dirty="0">
                <a:ea typeface="楷体_GB2312" pitchFamily="49" charset="-122"/>
              </a:rPr>
              <a:t>微波阻抗是不能直接测量的，只能借助于状态参量的测量而获得。</a:t>
            </a:r>
          </a:p>
        </p:txBody>
      </p:sp>
      <p:graphicFrame>
        <p:nvGraphicFramePr>
          <p:cNvPr id="4" name="Object 3"/>
          <p:cNvGraphicFramePr>
            <a:graphicFrameLocks noChangeAspect="1"/>
          </p:cNvGraphicFramePr>
          <p:nvPr>
            <p:extLst>
              <p:ext uri="{D42A27DB-BD31-4B8C-83A1-F6EECF244321}">
                <p14:modId xmlns:p14="http://schemas.microsoft.com/office/powerpoint/2010/main" val="3186347382"/>
              </p:ext>
            </p:extLst>
          </p:nvPr>
        </p:nvGraphicFramePr>
        <p:xfrm>
          <a:off x="1219200" y="3094261"/>
          <a:ext cx="6781800" cy="1673225"/>
        </p:xfrm>
        <a:graphic>
          <a:graphicData uri="http://schemas.openxmlformats.org/presentationml/2006/ole">
            <mc:AlternateContent xmlns:mc="http://schemas.openxmlformats.org/markup-compatibility/2006">
              <mc:Choice xmlns:v="urn:schemas-microsoft-com:vml" Requires="v">
                <p:oleObj spid="_x0000_s191643" name="公式" r:id="rId3" imgW="3390840" imgH="838080" progId="Equation.3">
                  <p:embed/>
                </p:oleObj>
              </mc:Choice>
              <mc:Fallback>
                <p:oleObj name="公式" r:id="rId3" imgW="3390840" imgH="838080" progId="Equation.3">
                  <p:embed/>
                  <p:pic>
                    <p:nvPicPr>
                      <p:cNvPr id="1116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094261"/>
                        <a:ext cx="6781800" cy="1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nvSpPr>
        <p:spPr bwMode="auto">
          <a:xfrm>
            <a:off x="838200" y="2627563"/>
            <a:ext cx="434340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20000"/>
              </a:spcBef>
              <a:buClr>
                <a:schemeClr val="hlink"/>
              </a:buClr>
              <a:buSzPct val="55000"/>
            </a:pPr>
            <a:r>
              <a:rPr lang="zh-CN" altLang="en-US" sz="2400" b="1" dirty="0">
                <a:solidFill>
                  <a:srgbClr val="0000FF"/>
                </a:solidFill>
              </a:rPr>
              <a:t>均匀无耗传输线的输入阻抗为</a:t>
            </a:r>
            <a:r>
              <a:rPr lang="zh-CN" altLang="en-US" sz="2400" b="1" dirty="0">
                <a:solidFill>
                  <a:srgbClr val="0000FF"/>
                </a:solidFill>
                <a:latin typeface="Tahoma" panose="020B0604030504040204" pitchFamily="34" charset="0"/>
              </a:rPr>
              <a:t> </a:t>
            </a:r>
          </a:p>
        </p:txBody>
      </p:sp>
      <p:sp>
        <p:nvSpPr>
          <p:cNvPr id="6" name="Text Box 8"/>
          <p:cNvSpPr txBox="1">
            <a:spLocks noChangeArrowheads="1"/>
          </p:cNvSpPr>
          <p:nvPr/>
        </p:nvSpPr>
        <p:spPr bwMode="auto">
          <a:xfrm>
            <a:off x="685800" y="4536858"/>
            <a:ext cx="1219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20000"/>
              </a:spcBef>
              <a:buClr>
                <a:schemeClr val="folHlink"/>
              </a:buClr>
              <a:buSzPct val="60000"/>
            </a:pPr>
            <a:r>
              <a:rPr lang="zh-CN" altLang="en-US" sz="2800" b="1" dirty="0">
                <a:solidFill>
                  <a:srgbClr val="FF0000"/>
                </a:solidFill>
              </a:rPr>
              <a:t>结论</a:t>
            </a:r>
          </a:p>
        </p:txBody>
      </p:sp>
      <p:sp>
        <p:nvSpPr>
          <p:cNvPr id="7" name="Text Box 9"/>
          <p:cNvSpPr txBox="1">
            <a:spLocks noChangeArrowheads="1"/>
          </p:cNvSpPr>
          <p:nvPr/>
        </p:nvSpPr>
        <p:spPr bwMode="auto">
          <a:xfrm>
            <a:off x="419100" y="5114289"/>
            <a:ext cx="8458200" cy="173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a:lnSpc>
                <a:spcPts val="3200"/>
              </a:lnSpc>
              <a:spcBef>
                <a:spcPts val="0"/>
              </a:spcBef>
              <a:buClr>
                <a:srgbClr val="FFC000"/>
              </a:buClr>
              <a:buSzPct val="100000"/>
              <a:buFont typeface="Wingdings" panose="05000000000000000000" pitchFamily="2" charset="2"/>
              <a:buChar char="Ø"/>
            </a:pPr>
            <a:r>
              <a:rPr lang="zh-CN" altLang="en-US" sz="2000" b="1" dirty="0">
                <a:solidFill>
                  <a:srgbClr val="25211D"/>
                </a:solidFill>
              </a:rPr>
              <a:t>均匀无耗传输线上任意一点的输入阻抗与</a:t>
            </a:r>
            <a:r>
              <a:rPr lang="zh-CN" altLang="en-US" sz="2000" b="1" dirty="0">
                <a:solidFill>
                  <a:srgbClr val="0000FF"/>
                </a:solidFill>
              </a:rPr>
              <a:t>观察点的位置、传输线的特性阻抗、终端负载阻抗及工作频率</a:t>
            </a:r>
            <a:r>
              <a:rPr lang="zh-CN" altLang="en-US" sz="2000" b="1" dirty="0">
                <a:solidFill>
                  <a:srgbClr val="25211D"/>
                </a:solidFill>
              </a:rPr>
              <a:t>有关，且一般为复数，故不宜直接测量。</a:t>
            </a:r>
          </a:p>
          <a:p>
            <a:pPr marL="342900" indent="-342900" algn="l">
              <a:lnSpc>
                <a:spcPts val="3200"/>
              </a:lnSpc>
              <a:spcBef>
                <a:spcPts val="0"/>
              </a:spcBef>
              <a:buClr>
                <a:srgbClr val="FFC000"/>
              </a:buClr>
              <a:buSzPct val="100000"/>
              <a:buFont typeface="Wingdings" panose="05000000000000000000" pitchFamily="2" charset="2"/>
              <a:buChar char="Ø"/>
            </a:pPr>
            <a:r>
              <a:rPr lang="zh-CN" altLang="en-US" sz="2000" b="1" dirty="0">
                <a:solidFill>
                  <a:srgbClr val="25211D"/>
                </a:solidFill>
                <a:latin typeface="Times New Roman" panose="02020603050405020304" pitchFamily="18" charset="0"/>
                <a:cs typeface="Times New Roman" panose="02020603050405020304" pitchFamily="18" charset="0"/>
              </a:rPr>
              <a:t>由于</a:t>
            </a:r>
            <a:r>
              <a:rPr lang="en-US" altLang="zh-CN" sz="2000" b="1" dirty="0">
                <a:solidFill>
                  <a:srgbClr val="25211D"/>
                </a:solidFill>
                <a:latin typeface="Times New Roman" panose="02020603050405020304" pitchFamily="18" charset="0"/>
                <a:cs typeface="Times New Roman" panose="02020603050405020304" pitchFamily="18" charset="0"/>
              </a:rPr>
              <a:t>tan</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/2)= </a:t>
            </a:r>
            <a:r>
              <a:rPr lang="en-US" altLang="zh-CN" sz="2000" b="1" dirty="0">
                <a:solidFill>
                  <a:srgbClr val="25211D"/>
                </a:solidFill>
                <a:latin typeface="Times New Roman" panose="02020603050405020304" pitchFamily="18" charset="0"/>
                <a:cs typeface="Times New Roman" panose="02020603050405020304" pitchFamily="18" charset="0"/>
              </a:rPr>
              <a:t>tan(</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所以</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baseline="-25000"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in </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/2)= </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baseline="-25000"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in</a:t>
            </a:r>
            <a:r>
              <a:rPr lang="en-US" altLang="zh-CN" sz="2000" b="1" dirty="0">
                <a:solidFill>
                  <a:srgbClr val="25211D"/>
                </a:solidFill>
                <a:latin typeface="Times New Roman" panose="02020603050405020304" pitchFamily="18" charset="0"/>
                <a:cs typeface="Times New Roman" panose="02020603050405020304" pitchFamily="18" charset="0"/>
              </a:rPr>
              <a:t>(</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即</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传输线上的阻抗具有</a:t>
            </a:r>
            <a:r>
              <a:rPr lang="en-US" altLang="zh-CN" sz="2000" b="1" i="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/2</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的周期性。</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14</a:t>
            </a:fld>
            <a:endParaRPr lang="en-US" altLang="zh-CN"/>
          </a:p>
        </p:txBody>
      </p:sp>
      <p:graphicFrame>
        <p:nvGraphicFramePr>
          <p:cNvPr id="9" name="Object 24"/>
          <p:cNvGraphicFramePr>
            <a:graphicFrameLocks noChangeAspect="1"/>
          </p:cNvGraphicFramePr>
          <p:nvPr>
            <p:extLst>
              <p:ext uri="{D42A27DB-BD31-4B8C-83A1-F6EECF244321}">
                <p14:modId xmlns:p14="http://schemas.microsoft.com/office/powerpoint/2010/main" val="3866905044"/>
              </p:ext>
            </p:extLst>
          </p:nvPr>
        </p:nvGraphicFramePr>
        <p:xfrm>
          <a:off x="6781800" y="4644750"/>
          <a:ext cx="955675" cy="329403"/>
        </p:xfrm>
        <a:graphic>
          <a:graphicData uri="http://schemas.openxmlformats.org/presentationml/2006/ole">
            <mc:AlternateContent xmlns:mc="http://schemas.openxmlformats.org/markup-compatibility/2006">
              <mc:Choice xmlns:v="urn:schemas-microsoft-com:vml" Requires="v">
                <p:oleObj spid="_x0000_s191644" name="公式" r:id="rId5" imgW="698400" imgH="203040" progId="Equation.3">
                  <p:embed/>
                </p:oleObj>
              </mc:Choice>
              <mc:Fallback>
                <p:oleObj name="公式" r:id="rId5" imgW="698400" imgH="203040" progId="Equation.3">
                  <p:embed/>
                  <p:pic>
                    <p:nvPicPr>
                      <p:cNvPr id="8" name="Object 24"/>
                      <p:cNvPicPr>
                        <a:picLocks noChangeAspect="1" noChangeArrowheads="1"/>
                      </p:cNvPicPr>
                      <p:nvPr/>
                    </p:nvPicPr>
                    <p:blipFill>
                      <a:blip r:embed="rId6"/>
                      <a:srcRect/>
                      <a:stretch>
                        <a:fillRect/>
                      </a:stretch>
                    </p:blipFill>
                    <p:spPr bwMode="auto">
                      <a:xfrm>
                        <a:off x="6781800" y="4644750"/>
                        <a:ext cx="955675" cy="329403"/>
                      </a:xfrm>
                      <a:prstGeom prst="rect">
                        <a:avLst/>
                      </a:prstGeom>
                      <a:solidFill>
                        <a:schemeClr val="accent5">
                          <a:lumMod val="90000"/>
                        </a:schemeClr>
                      </a:solidFill>
                      <a:ln>
                        <a:solidFill>
                          <a:schemeClr val="bg1"/>
                        </a:solidFill>
                      </a:ln>
                      <a:effectLst/>
                    </p:spPr>
                  </p:pic>
                </p:oleObj>
              </mc:Fallback>
            </mc:AlternateContent>
          </a:graphicData>
        </a:graphic>
      </p:graphicFrame>
      <p:sp>
        <p:nvSpPr>
          <p:cNvPr id="3" name="文本框 2"/>
          <p:cNvSpPr txBox="1"/>
          <p:nvPr/>
        </p:nvSpPr>
        <p:spPr>
          <a:xfrm>
            <a:off x="5562600" y="4599407"/>
            <a:ext cx="1600200" cy="400110"/>
          </a:xfrm>
          <a:prstGeom prst="rect">
            <a:avLst/>
          </a:prstGeom>
          <a:noFill/>
        </p:spPr>
        <p:txBody>
          <a:bodyPr wrap="square" rtlCol="0">
            <a:spAutoFit/>
          </a:bodyPr>
          <a:lstStyle/>
          <a:p>
            <a:r>
              <a:rPr lang="zh-CN" altLang="en-US" sz="2000" b="1" dirty="0" smtClean="0">
                <a:solidFill>
                  <a:srgbClr val="0000FF"/>
                </a:solidFill>
              </a:rPr>
              <a:t>传播常数：</a:t>
            </a:r>
            <a:endParaRPr lang="zh-CN" altLang="en-US" sz="2000" b="1" dirty="0">
              <a:solidFill>
                <a:srgbClr val="0000FF"/>
              </a:solidFill>
            </a:endParaRPr>
          </a:p>
        </p:txBody>
      </p:sp>
    </p:spTree>
    <p:extLst>
      <p:ext uri="{BB962C8B-B14F-4D97-AF65-F5344CB8AC3E}">
        <p14:creationId xmlns:p14="http://schemas.microsoft.com/office/powerpoint/2010/main" val="3798980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97941" y="609600"/>
            <a:ext cx="8341259" cy="1143000"/>
          </a:xfrm>
        </p:spPr>
        <p:txBody>
          <a:bodyPr/>
          <a:lstStyle/>
          <a:p>
            <a:pPr algn="l">
              <a:lnSpc>
                <a:spcPts val="3600"/>
              </a:lnSpc>
            </a:pPr>
            <a:r>
              <a:rPr lang="zh-CN" altLang="en-US" sz="2400" b="1" dirty="0">
                <a:latin typeface="Times New Roman" panose="02020603050405020304" pitchFamily="18" charset="0"/>
                <a:cs typeface="Times New Roman" panose="02020603050405020304" pitchFamily="18" charset="0"/>
              </a:rPr>
              <a:t>[例</a:t>
            </a:r>
            <a:r>
              <a:rPr lang="zh-CN" altLang="en-US" sz="2400" b="1" dirty="0" smtClean="0">
                <a:latin typeface="Times New Roman" panose="02020603050405020304" pitchFamily="18" charset="0"/>
                <a:cs typeface="Times New Roman" panose="02020603050405020304" pitchFamily="18" charset="0"/>
              </a:rPr>
              <a:t>1] </a:t>
            </a:r>
            <a:r>
              <a:rPr lang="zh-CN" altLang="en-US" sz="2400" b="1" dirty="0">
                <a:latin typeface="Times New Roman" panose="02020603050405020304" pitchFamily="18" charset="0"/>
                <a:cs typeface="Times New Roman" panose="02020603050405020304" pitchFamily="18" charset="0"/>
              </a:rPr>
              <a:t>一根特性阻抗为50</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cs typeface="Times New Roman" panose="02020603050405020304" pitchFamily="18" charset="0"/>
              </a:rPr>
              <a:t>、长度为0.1875</a:t>
            </a:r>
            <a:r>
              <a:rPr lang="en-US" altLang="zh-CN" sz="2400" b="1" dirty="0">
                <a:latin typeface="Times New Roman" panose="02020603050405020304" pitchFamily="18" charset="0"/>
                <a:cs typeface="Times New Roman" panose="02020603050405020304" pitchFamily="18" charset="0"/>
              </a:rPr>
              <a:t>m</a:t>
            </a:r>
            <a:r>
              <a:rPr lang="zh-CN" altLang="en-US" sz="2400" b="1" dirty="0">
                <a:latin typeface="Times New Roman" panose="02020603050405020304" pitchFamily="18" charset="0"/>
                <a:cs typeface="Times New Roman" panose="02020603050405020304" pitchFamily="18" charset="0"/>
              </a:rPr>
              <a:t>的无耗均匀线，其工作频率为200</a:t>
            </a:r>
            <a:r>
              <a:rPr lang="en-US" altLang="zh-CN" sz="2400" b="1" dirty="0">
                <a:latin typeface="Times New Roman" panose="02020603050405020304" pitchFamily="18" charset="0"/>
                <a:cs typeface="Times New Roman" panose="02020603050405020304" pitchFamily="18" charset="0"/>
              </a:rPr>
              <a:t>MH</a:t>
            </a:r>
            <a:r>
              <a:rPr lang="en-US" altLang="zh-CN" sz="2400" b="1" i="1" dirty="0">
                <a:latin typeface="Times New Roman" panose="02020603050405020304" pitchFamily="18" charset="0"/>
                <a:cs typeface="Times New Roman" panose="02020603050405020304" pitchFamily="18" charset="0"/>
              </a:rPr>
              <a:t>z</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终端接有负载</a:t>
            </a:r>
            <a:r>
              <a:rPr lang="en-US" altLang="zh-CN" sz="2400" b="1" i="1" dirty="0" err="1">
                <a:latin typeface="Times New Roman" panose="02020603050405020304" pitchFamily="18" charset="0"/>
                <a:cs typeface="Times New Roman" panose="02020603050405020304" pitchFamily="18" charset="0"/>
              </a:rPr>
              <a:t>Z</a:t>
            </a:r>
            <a:r>
              <a:rPr lang="en-US" altLang="zh-CN" sz="2400" b="1" i="1" baseline="-25000" dirty="0" err="1">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=40+j30 </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试求其输入阻抗。</a:t>
            </a:r>
          </a:p>
        </p:txBody>
      </p:sp>
      <p:sp>
        <p:nvSpPr>
          <p:cNvPr id="113667" name="Rectangle 3"/>
          <p:cNvSpPr>
            <a:spLocks noGrp="1" noChangeArrowheads="1"/>
          </p:cNvSpPr>
          <p:nvPr>
            <p:ph type="body" idx="1"/>
          </p:nvPr>
        </p:nvSpPr>
        <p:spPr>
          <a:xfrm>
            <a:off x="497941" y="2209800"/>
            <a:ext cx="8341259" cy="1371600"/>
          </a:xfrm>
        </p:spPr>
        <p:txBody>
          <a:bodyPr/>
          <a:lstStyle/>
          <a:p>
            <a:r>
              <a:rPr lang="zh-CN" altLang="en-US" sz="2400" b="1" dirty="0" smtClean="0">
                <a:latin typeface="Times New Roman" panose="02020603050405020304" pitchFamily="18" charset="0"/>
                <a:cs typeface="Times New Roman" panose="02020603050405020304" pitchFamily="18" charset="0"/>
              </a:rPr>
              <a:t>解：工作频率</a:t>
            </a:r>
            <a:r>
              <a:rPr lang="en-US" altLang="zh-CN" sz="2400" b="1" i="1" dirty="0" smtClean="0">
                <a:latin typeface="Times New Roman" panose="02020603050405020304" pitchFamily="18" charset="0"/>
                <a:cs typeface="Times New Roman" panose="02020603050405020304" pitchFamily="18" charset="0"/>
              </a:rPr>
              <a:t>f</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200</a:t>
            </a:r>
            <a:r>
              <a:rPr lang="en-US" altLang="zh-CN" sz="2400" b="1" dirty="0" smtClean="0">
                <a:latin typeface="Times New Roman" panose="02020603050405020304" pitchFamily="18" charset="0"/>
                <a:cs typeface="Times New Roman" panose="02020603050405020304" pitchFamily="18" charset="0"/>
              </a:rPr>
              <a:t>MH</a:t>
            </a:r>
            <a:r>
              <a:rPr lang="en-US" altLang="zh-CN" sz="2400" b="1" i="1" dirty="0" smtClean="0">
                <a:latin typeface="Times New Roman" panose="02020603050405020304" pitchFamily="18" charset="0"/>
                <a:cs typeface="Times New Roman" panose="02020603050405020304" pitchFamily="18" charset="0"/>
              </a:rPr>
              <a:t>z</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故相移常数</a:t>
            </a:r>
            <a:r>
              <a:rPr lang="zh-CN" altLang="en-US" sz="2400" b="1" i="1" dirty="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f</a:t>
            </a:r>
            <a:r>
              <a:rPr lang="en-US" altLang="zh-CN" sz="2400" b="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c= </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4/3,</a:t>
            </a:r>
            <a:endParaRPr lang="en-US" altLang="zh-CN" sz="2400" b="1" i="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由于 </a:t>
            </a:r>
            <a:r>
              <a:rPr lang="en-US" altLang="zh-CN" sz="2400" b="1" i="1" dirty="0" err="1" smtClean="0">
                <a:latin typeface="Times New Roman" panose="02020603050405020304" pitchFamily="18" charset="0"/>
                <a:cs typeface="Times New Roman" panose="02020603050405020304" pitchFamily="18" charset="0"/>
              </a:rPr>
              <a:t>Z</a:t>
            </a:r>
            <a:r>
              <a:rPr lang="en-US" altLang="zh-CN" sz="2400" b="1" i="1" baseline="-25000" dirty="0" err="1"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=40+j30 </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smtClean="0">
                <a:latin typeface="Times New Roman" panose="02020603050405020304" pitchFamily="18" charset="0"/>
                <a:cs typeface="Times New Roman" panose="02020603050405020304" pitchFamily="18" charset="0"/>
              </a:rPr>
              <a:t> 、 </a:t>
            </a:r>
            <a:r>
              <a:rPr lang="en-US" altLang="zh-CN" sz="2400" b="1" i="1" dirty="0" smtClean="0">
                <a:latin typeface="Times New Roman" panose="02020603050405020304" pitchFamily="18" charset="0"/>
                <a:cs typeface="Times New Roman" panose="02020603050405020304" pitchFamily="18" charset="0"/>
              </a:rPr>
              <a:t>Z</a:t>
            </a:r>
            <a:r>
              <a:rPr lang="en-US" altLang="zh-CN" sz="2400" b="1" baseline="-25000" dirty="0" smtClean="0">
                <a:latin typeface="Times New Roman" panose="02020603050405020304" pitchFamily="18" charset="0"/>
                <a:cs typeface="Times New Roman" panose="02020603050405020304" pitchFamily="18" charset="0"/>
              </a:rPr>
              <a:t>0</a:t>
            </a:r>
            <a:r>
              <a:rPr lang="en-US" altLang="zh-CN" sz="2400" b="1" dirty="0" smtClean="0">
                <a:latin typeface="Times New Roman" panose="02020603050405020304" pitchFamily="18" charset="0"/>
                <a:cs typeface="Times New Roman" panose="02020603050405020304" pitchFamily="18" charset="0"/>
              </a:rPr>
              <a:t>=50 </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smtClean="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z</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0.1875</a:t>
            </a:r>
            <a:r>
              <a:rPr lang="en-US" altLang="zh-CN" sz="2400" b="1" dirty="0" smtClean="0">
                <a:latin typeface="Times New Roman" panose="02020603050405020304" pitchFamily="18" charset="0"/>
                <a:cs typeface="Times New Roman" panose="02020603050405020304" pitchFamily="18" charset="0"/>
              </a:rPr>
              <a:t>m，</a:t>
            </a:r>
          </a:p>
          <a:p>
            <a:pPr algn="just">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因而得输入阻抗</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113668" name="Object 4"/>
          <p:cNvGraphicFramePr>
            <a:graphicFrameLocks noChangeAspect="1"/>
          </p:cNvGraphicFramePr>
          <p:nvPr/>
        </p:nvGraphicFramePr>
        <p:xfrm>
          <a:off x="2743200" y="3641725"/>
          <a:ext cx="4349750" cy="919163"/>
        </p:xfrm>
        <a:graphic>
          <a:graphicData uri="http://schemas.openxmlformats.org/presentationml/2006/ole">
            <mc:AlternateContent xmlns:mc="http://schemas.openxmlformats.org/markup-compatibility/2006">
              <mc:Choice xmlns:v="urn:schemas-microsoft-com:vml" Requires="v">
                <p:oleObj spid="_x0000_s156841" name="Equation" r:id="rId3" imgW="2044440" imgH="431640" progId="Equation.3">
                  <p:embed/>
                </p:oleObj>
              </mc:Choice>
              <mc:Fallback>
                <p:oleObj name="Equation" r:id="rId3" imgW="20444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641725"/>
                        <a:ext cx="4349750"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69" name="Rectangle 5"/>
          <p:cNvSpPr>
            <a:spLocks noChangeArrowheads="1"/>
          </p:cNvSpPr>
          <p:nvPr/>
        </p:nvSpPr>
        <p:spPr bwMode="auto">
          <a:xfrm>
            <a:off x="609600" y="4800600"/>
            <a:ext cx="7960259" cy="141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3600"/>
              </a:lnSpc>
            </a:pPr>
            <a:r>
              <a:rPr lang="zh-CN" altLang="en-US" sz="2400" b="1" dirty="0">
                <a:solidFill>
                  <a:srgbClr val="FF0000"/>
                </a:solidFill>
                <a:latin typeface="宋体" panose="02010600030101010101" pitchFamily="2" charset="-122"/>
              </a:rPr>
              <a:t>结论：</a:t>
            </a:r>
            <a:r>
              <a:rPr lang="zh-CN" altLang="en-US" sz="2400" b="1" dirty="0">
                <a:solidFill>
                  <a:srgbClr val="25211D"/>
                </a:solidFill>
                <a:latin typeface="宋体" panose="02010600030101010101" pitchFamily="2" charset="-122"/>
              </a:rPr>
              <a:t>若终端负载为复数，传输线上任意点处输入阻抗一般也为复数，但若传输线的长度合适，则其输入阻抗可变换为实数，这也称为</a:t>
            </a:r>
            <a:r>
              <a:rPr lang="zh-CN" altLang="en-US" sz="2400" b="1" dirty="0">
                <a:solidFill>
                  <a:srgbClr val="FF0000"/>
                </a:solidFill>
                <a:latin typeface="宋体" panose="02010600030101010101" pitchFamily="2" charset="-122"/>
              </a:rPr>
              <a:t>传输线的阻抗变换特性</a:t>
            </a:r>
            <a:r>
              <a:rPr lang="zh-CN" altLang="en-US" sz="2400" b="1" dirty="0">
                <a:solidFill>
                  <a:srgbClr val="25211D"/>
                </a:solidFill>
                <a:latin typeface="宋体" panose="02010600030101010101" pitchFamily="2" charset="-122"/>
              </a:rPr>
              <a:t>。 </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15</a:t>
            </a:fld>
            <a:endParaRPr lang="en-US" altLang="zh-CN"/>
          </a:p>
        </p:txBody>
      </p:sp>
    </p:spTree>
    <p:extLst>
      <p:ext uri="{BB962C8B-B14F-4D97-AF65-F5344CB8AC3E}">
        <p14:creationId xmlns:p14="http://schemas.microsoft.com/office/powerpoint/2010/main" val="3349896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28700" y="228893"/>
            <a:ext cx="7772400" cy="685800"/>
          </a:xfrm>
        </p:spPr>
        <p:txBody>
          <a:bodyPr/>
          <a:lstStyle/>
          <a:p>
            <a:r>
              <a:rPr lang="zh-CN" altLang="en-US" sz="4000" b="1" dirty="0" smtClean="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反射系数 </a:t>
            </a:r>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reflection coefficient) </a:t>
            </a:r>
            <a:endPar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4036" name="Object 4"/>
          <p:cNvGraphicFramePr>
            <a:graphicFrameLocks noChangeAspect="1"/>
          </p:cNvGraphicFramePr>
          <p:nvPr>
            <p:extLst>
              <p:ext uri="{D42A27DB-BD31-4B8C-83A1-F6EECF244321}">
                <p14:modId xmlns:p14="http://schemas.microsoft.com/office/powerpoint/2010/main" val="3365003054"/>
              </p:ext>
            </p:extLst>
          </p:nvPr>
        </p:nvGraphicFramePr>
        <p:xfrm>
          <a:off x="2601865" y="1988890"/>
          <a:ext cx="2819400" cy="842963"/>
        </p:xfrm>
        <a:graphic>
          <a:graphicData uri="http://schemas.openxmlformats.org/presentationml/2006/ole">
            <mc:AlternateContent xmlns:mc="http://schemas.openxmlformats.org/markup-compatibility/2006">
              <mc:Choice xmlns:v="urn:schemas-microsoft-com:vml" Requires="v">
                <p:oleObj spid="_x0000_s204810" name="Equation" r:id="rId3" imgW="1485720" imgH="444240" progId="Equation.3">
                  <p:embed/>
                </p:oleObj>
              </mc:Choice>
              <mc:Fallback>
                <p:oleObj name="Equation" r:id="rId3" imgW="14857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1865" y="1988890"/>
                        <a:ext cx="2819400"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050" name="Group 18"/>
          <p:cNvGrpSpPr>
            <a:grpSpLocks/>
          </p:cNvGrpSpPr>
          <p:nvPr/>
        </p:nvGrpSpPr>
        <p:grpSpPr bwMode="auto">
          <a:xfrm>
            <a:off x="825500" y="2995621"/>
            <a:ext cx="5943600" cy="400051"/>
            <a:chOff x="520" y="2110"/>
            <a:chExt cx="3744" cy="252"/>
          </a:xfrm>
        </p:grpSpPr>
        <p:sp>
          <p:nvSpPr>
            <p:cNvPr id="44045" name="Text Box 13"/>
            <p:cNvSpPr txBox="1">
              <a:spLocks noChangeArrowheads="1"/>
            </p:cNvSpPr>
            <p:nvPr/>
          </p:nvSpPr>
          <p:spPr bwMode="auto">
            <a:xfrm>
              <a:off x="520" y="2110"/>
              <a:ext cx="37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folHlink"/>
                </a:buClr>
                <a:buSzPct val="60000"/>
                <a:buFont typeface="Wingdings" panose="05000000000000000000" pitchFamily="2" charset="2"/>
                <a:buChar char="n"/>
              </a:pPr>
              <a:r>
                <a:rPr lang="zh-CN" altLang="en-US" sz="2000" b="1" dirty="0"/>
                <a:t>对无耗传输线</a:t>
              </a:r>
              <a:r>
                <a:rPr lang="zh-CN" altLang="en-US" sz="2000" b="1" dirty="0">
                  <a:solidFill>
                    <a:schemeClr val="folHlink"/>
                  </a:solidFill>
                </a:rPr>
                <a:t>            </a:t>
              </a:r>
              <a:r>
                <a:rPr lang="zh-CN" altLang="en-US" sz="2000" b="1" dirty="0">
                  <a:latin typeface="Tahoma" panose="020B0604030504040204" pitchFamily="34" charset="0"/>
                </a:rPr>
                <a:t> ，</a:t>
              </a:r>
              <a:r>
                <a:rPr lang="zh-CN" altLang="en-US" sz="2000" b="1" dirty="0"/>
                <a:t>终端负载为</a:t>
              </a:r>
              <a:r>
                <a:rPr lang="en-US" altLang="zh-CN" sz="2000" i="1" dirty="0" err="1"/>
                <a:t>Z</a:t>
              </a:r>
              <a:r>
                <a:rPr lang="en-US" altLang="zh-CN" sz="2000" i="1" baseline="-25000" dirty="0" err="1"/>
                <a:t>l</a:t>
              </a:r>
              <a:r>
                <a:rPr lang="en-US" altLang="zh-CN" sz="2000" b="1" dirty="0"/>
                <a:t>，</a:t>
              </a:r>
              <a:r>
                <a:rPr lang="zh-CN" altLang="en-US" sz="2000" b="1" dirty="0"/>
                <a:t>则</a:t>
              </a:r>
              <a:r>
                <a:rPr lang="zh-CN" altLang="en-US" sz="2000" b="1" dirty="0">
                  <a:latin typeface="Tahoma" panose="020B0604030504040204" pitchFamily="34" charset="0"/>
                </a:rPr>
                <a:t> </a:t>
              </a:r>
            </a:p>
          </p:txBody>
        </p:sp>
        <p:graphicFrame>
          <p:nvGraphicFramePr>
            <p:cNvPr id="44037" name="Object 5"/>
            <p:cNvGraphicFramePr>
              <a:graphicFrameLocks noChangeAspect="1"/>
            </p:cNvGraphicFramePr>
            <p:nvPr>
              <p:extLst>
                <p:ext uri="{D42A27DB-BD31-4B8C-83A1-F6EECF244321}">
                  <p14:modId xmlns:p14="http://schemas.microsoft.com/office/powerpoint/2010/main" val="2365617373"/>
                </p:ext>
              </p:extLst>
            </p:nvPr>
          </p:nvGraphicFramePr>
          <p:xfrm>
            <a:off x="1604" y="2138"/>
            <a:ext cx="600" cy="223"/>
          </p:xfrm>
          <a:graphic>
            <a:graphicData uri="http://schemas.openxmlformats.org/presentationml/2006/ole">
              <mc:AlternateContent xmlns:mc="http://schemas.openxmlformats.org/markup-compatibility/2006">
                <mc:Choice xmlns:v="urn:schemas-microsoft-com:vml" Requires="v">
                  <p:oleObj spid="_x0000_s204811" name="公式" r:id="rId5" imgW="545760" imgH="203040" progId="Equation.3">
                    <p:embed/>
                  </p:oleObj>
                </mc:Choice>
                <mc:Fallback>
                  <p:oleObj name="公式" r:id="rId5" imgW="545760" imgH="203040" progId="Equation.3">
                    <p:embed/>
                    <p:pic>
                      <p:nvPicPr>
                        <p:cNvPr id="0" name=""/>
                        <p:cNvPicPr>
                          <a:picLocks noChangeAspect="1" noChangeArrowheads="1"/>
                        </p:cNvPicPr>
                        <p:nvPr/>
                      </p:nvPicPr>
                      <p:blipFill>
                        <a:blip r:embed="rId6"/>
                        <a:srcRect/>
                        <a:stretch>
                          <a:fillRect/>
                        </a:stretch>
                      </p:blipFill>
                      <p:spPr bwMode="auto">
                        <a:xfrm>
                          <a:off x="1604" y="2138"/>
                          <a:ext cx="600" cy="223"/>
                        </a:xfrm>
                        <a:prstGeom prst="rect">
                          <a:avLst/>
                        </a:prstGeom>
                        <a:noFill/>
                        <a:ln>
                          <a:noFill/>
                        </a:ln>
                        <a:effectLst/>
                        <a:extLst/>
                      </p:spPr>
                    </p:pic>
                  </p:oleObj>
                </mc:Fallback>
              </mc:AlternateContent>
            </a:graphicData>
          </a:graphic>
        </p:graphicFrame>
      </p:grpSp>
      <p:graphicFrame>
        <p:nvGraphicFramePr>
          <p:cNvPr id="44040" name="Object 8"/>
          <p:cNvGraphicFramePr>
            <a:graphicFrameLocks noChangeAspect="1"/>
          </p:cNvGraphicFramePr>
          <p:nvPr>
            <p:extLst>
              <p:ext uri="{D42A27DB-BD31-4B8C-83A1-F6EECF244321}">
                <p14:modId xmlns:p14="http://schemas.microsoft.com/office/powerpoint/2010/main" val="184936617"/>
              </p:ext>
            </p:extLst>
          </p:nvPr>
        </p:nvGraphicFramePr>
        <p:xfrm>
          <a:off x="2157413" y="4495800"/>
          <a:ext cx="3278187" cy="871538"/>
        </p:xfrm>
        <a:graphic>
          <a:graphicData uri="http://schemas.openxmlformats.org/presentationml/2006/ole">
            <mc:AlternateContent xmlns:mc="http://schemas.openxmlformats.org/markup-compatibility/2006">
              <mc:Choice xmlns:v="urn:schemas-microsoft-com:vml" Requires="v">
                <p:oleObj spid="_x0000_s204812" name="公式" r:id="rId7" imgW="1625400" imgH="431640" progId="Equation.3">
                  <p:embed/>
                </p:oleObj>
              </mc:Choice>
              <mc:Fallback>
                <p:oleObj name="公式" r:id="rId7" imgW="16254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7413" y="4495800"/>
                        <a:ext cx="3278187" cy="871538"/>
                      </a:xfrm>
                      <a:prstGeom prst="rect">
                        <a:avLst/>
                      </a:prstGeom>
                      <a:solidFill>
                        <a:schemeClr val="accent1"/>
                      </a:solidFill>
                      <a:ln>
                        <a:noFill/>
                      </a:ln>
                      <a:effectLst/>
                      <a:extLst/>
                    </p:spPr>
                  </p:pic>
                </p:oleObj>
              </mc:Fallback>
            </mc:AlternateContent>
          </a:graphicData>
        </a:graphic>
      </p:graphicFrame>
      <p:graphicFrame>
        <p:nvGraphicFramePr>
          <p:cNvPr id="44041" name="Object 9"/>
          <p:cNvGraphicFramePr>
            <a:graphicFrameLocks noChangeAspect="1"/>
          </p:cNvGraphicFramePr>
          <p:nvPr>
            <p:extLst>
              <p:ext uri="{D42A27DB-BD31-4B8C-83A1-F6EECF244321}">
                <p14:modId xmlns:p14="http://schemas.microsoft.com/office/powerpoint/2010/main" val="421384215"/>
              </p:ext>
            </p:extLst>
          </p:nvPr>
        </p:nvGraphicFramePr>
        <p:xfrm>
          <a:off x="1346200" y="3469971"/>
          <a:ext cx="5994400" cy="911225"/>
        </p:xfrm>
        <a:graphic>
          <a:graphicData uri="http://schemas.openxmlformats.org/presentationml/2006/ole">
            <mc:AlternateContent xmlns:mc="http://schemas.openxmlformats.org/markup-compatibility/2006">
              <mc:Choice xmlns:v="urn:schemas-microsoft-com:vml" Requires="v">
                <p:oleObj spid="_x0000_s204813" name="Equation" r:id="rId9" imgW="3225600" imgH="457200" progId="Equation.3">
                  <p:embed/>
                </p:oleObj>
              </mc:Choice>
              <mc:Fallback>
                <p:oleObj name="Equation" r:id="rId9" imgW="32256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6200" y="3469971"/>
                        <a:ext cx="5994400" cy="911225"/>
                      </a:xfrm>
                      <a:prstGeom prst="rect">
                        <a:avLst/>
                      </a:prstGeom>
                      <a:solidFill>
                        <a:schemeClr val="accent1"/>
                      </a:solidFill>
                      <a:ln>
                        <a:noFill/>
                      </a:ln>
                      <a:effectLst/>
                      <a:extLst/>
                    </p:spPr>
                  </p:pic>
                </p:oleObj>
              </mc:Fallback>
            </mc:AlternateContent>
          </a:graphicData>
        </a:graphic>
      </p:graphicFrame>
      <p:grpSp>
        <p:nvGrpSpPr>
          <p:cNvPr id="44052" name="Group 20"/>
          <p:cNvGrpSpPr>
            <a:grpSpLocks/>
          </p:cNvGrpSpPr>
          <p:nvPr/>
        </p:nvGrpSpPr>
        <p:grpSpPr bwMode="auto">
          <a:xfrm>
            <a:off x="628713" y="5597646"/>
            <a:ext cx="8305800" cy="955554"/>
            <a:chOff x="720" y="3608"/>
            <a:chExt cx="4944" cy="515"/>
          </a:xfrm>
        </p:grpSpPr>
        <p:sp>
          <p:nvSpPr>
            <p:cNvPr id="44049" name="Text Box 17"/>
            <p:cNvSpPr txBox="1">
              <a:spLocks noChangeArrowheads="1"/>
            </p:cNvSpPr>
            <p:nvPr/>
          </p:nvSpPr>
          <p:spPr bwMode="auto">
            <a:xfrm>
              <a:off x="720" y="3608"/>
              <a:ext cx="4944" cy="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ts val="3600"/>
                </a:lnSpc>
                <a:spcBef>
                  <a:spcPct val="20000"/>
                </a:spcBef>
                <a:buClr>
                  <a:schemeClr val="hlink"/>
                </a:buClr>
                <a:buSzPct val="55000"/>
                <a:buFont typeface="Wingdings" panose="05000000000000000000" pitchFamily="2" charset="2"/>
                <a:buChar char="n"/>
              </a:pPr>
              <a:r>
                <a:rPr lang="zh-CN" altLang="en-US" sz="2000" b="1" dirty="0">
                  <a:solidFill>
                    <a:srgbClr val="0000FF"/>
                  </a:solidFill>
                </a:rPr>
                <a:t>对均匀无耗传输线来说，任意点反射系数大小相等，沿线只有相位按周期变化，其周期为           ，即反射系数具有           重复性。</a:t>
              </a:r>
            </a:p>
          </p:txBody>
        </p:sp>
        <p:graphicFrame>
          <p:nvGraphicFramePr>
            <p:cNvPr id="44042" name="Object 10"/>
            <p:cNvGraphicFramePr>
              <a:graphicFrameLocks noChangeAspect="1"/>
            </p:cNvGraphicFramePr>
            <p:nvPr>
              <p:extLst>
                <p:ext uri="{D42A27DB-BD31-4B8C-83A1-F6EECF244321}">
                  <p14:modId xmlns:p14="http://schemas.microsoft.com/office/powerpoint/2010/main" val="1749684866"/>
                </p:ext>
              </p:extLst>
            </p:nvPr>
          </p:nvGraphicFramePr>
          <p:xfrm>
            <a:off x="2035" y="3911"/>
            <a:ext cx="384" cy="197"/>
          </p:xfrm>
          <a:graphic>
            <a:graphicData uri="http://schemas.openxmlformats.org/presentationml/2006/ole">
              <mc:AlternateContent xmlns:mc="http://schemas.openxmlformats.org/markup-compatibility/2006">
                <mc:Choice xmlns:v="urn:schemas-microsoft-com:vml" Requires="v">
                  <p:oleObj spid="_x0000_s204814" name="Equation" r:id="rId11" imgW="304560" imgH="177480" progId="Equation.3">
                    <p:embed/>
                  </p:oleObj>
                </mc:Choice>
                <mc:Fallback>
                  <p:oleObj name="Equation" r:id="rId11" imgW="30456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5" y="3911"/>
                          <a:ext cx="384" cy="197"/>
                        </a:xfrm>
                        <a:prstGeom prst="rect">
                          <a:avLst/>
                        </a:prstGeom>
                        <a:gradFill rotWithShape="0">
                          <a:gsLst>
                            <a:gs pos="0">
                              <a:schemeClr val="accent2"/>
                            </a:gs>
                            <a:gs pos="50000">
                              <a:srgbClr val="FFFFFF"/>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3" name="Object 11"/>
            <p:cNvGraphicFramePr>
              <a:graphicFrameLocks noChangeAspect="1"/>
            </p:cNvGraphicFramePr>
            <p:nvPr>
              <p:extLst>
                <p:ext uri="{D42A27DB-BD31-4B8C-83A1-F6EECF244321}">
                  <p14:modId xmlns:p14="http://schemas.microsoft.com/office/powerpoint/2010/main" val="3119696141"/>
                </p:ext>
              </p:extLst>
            </p:nvPr>
          </p:nvGraphicFramePr>
          <p:xfrm>
            <a:off x="3702" y="3913"/>
            <a:ext cx="384" cy="192"/>
          </p:xfrm>
          <a:graphic>
            <a:graphicData uri="http://schemas.openxmlformats.org/presentationml/2006/ole">
              <mc:AlternateContent xmlns:mc="http://schemas.openxmlformats.org/markup-compatibility/2006">
                <mc:Choice xmlns:v="urn:schemas-microsoft-com:vml" Requires="v">
                  <p:oleObj spid="_x0000_s204815" name="Equation" r:id="rId13" imgW="304560" imgH="177480" progId="Equation.3">
                    <p:embed/>
                  </p:oleObj>
                </mc:Choice>
                <mc:Fallback>
                  <p:oleObj name="Equation" r:id="rId13" imgW="30456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2" y="3913"/>
                          <a:ext cx="384" cy="192"/>
                        </a:xfrm>
                        <a:prstGeom prst="rect">
                          <a:avLst/>
                        </a:prstGeom>
                        <a:gradFill rotWithShape="0">
                          <a:gsLst>
                            <a:gs pos="0">
                              <a:schemeClr val="accent2"/>
                            </a:gs>
                            <a:gs pos="50000">
                              <a:srgbClr val="FFFFFF"/>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4044" name="Text Box 12"/>
          <p:cNvSpPr txBox="1">
            <a:spLocks noChangeArrowheads="1"/>
          </p:cNvSpPr>
          <p:nvPr/>
        </p:nvSpPr>
        <p:spPr bwMode="auto">
          <a:xfrm>
            <a:off x="685800" y="981110"/>
            <a:ext cx="7924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ts val="3000"/>
              </a:lnSpc>
              <a:spcBef>
                <a:spcPct val="20000"/>
              </a:spcBef>
              <a:buClr>
                <a:schemeClr val="folHlink"/>
              </a:buClr>
              <a:buSzPct val="60000"/>
            </a:pPr>
            <a:r>
              <a:rPr lang="zh-CN" altLang="en-US" sz="2000" b="1" dirty="0">
                <a:solidFill>
                  <a:srgbClr val="0000FF"/>
                </a:solidFill>
              </a:rPr>
              <a:t>反射系数</a:t>
            </a:r>
            <a:r>
              <a:rPr lang="zh-CN" altLang="en-US" sz="2000" b="1" dirty="0">
                <a:solidFill>
                  <a:srgbClr val="0000FF"/>
                </a:solidFill>
                <a:latin typeface="Tahoma" panose="020B0604030504040204" pitchFamily="34" charset="0"/>
              </a:rPr>
              <a:t> </a:t>
            </a:r>
            <a:r>
              <a:rPr lang="zh-CN" altLang="en-US" sz="2000" b="1" dirty="0" smtClean="0">
                <a:solidFill>
                  <a:srgbClr val="25211D"/>
                </a:solidFill>
                <a:latin typeface="Tahoma" panose="020B0604030504040204" pitchFamily="34" charset="0"/>
              </a:rPr>
              <a:t>：</a:t>
            </a:r>
            <a:r>
              <a:rPr lang="zh-CN" altLang="en-US" sz="2000" b="1" dirty="0" smtClean="0">
                <a:solidFill>
                  <a:srgbClr val="25211D"/>
                </a:solidFill>
              </a:rPr>
              <a:t>传输线</a:t>
            </a:r>
            <a:r>
              <a:rPr lang="zh-CN" altLang="en-US" sz="2000" b="1" dirty="0">
                <a:solidFill>
                  <a:srgbClr val="25211D"/>
                </a:solidFill>
              </a:rPr>
              <a:t>上任意一点处的反射波电压（或电流）与入射波电压（或电流）之比，即</a:t>
            </a:r>
          </a:p>
        </p:txBody>
      </p:sp>
      <p:sp>
        <p:nvSpPr>
          <p:cNvPr id="44046" name="Text Box 14"/>
          <p:cNvSpPr txBox="1">
            <a:spLocks noChangeArrowheads="1"/>
          </p:cNvSpPr>
          <p:nvPr/>
        </p:nvSpPr>
        <p:spPr bwMode="auto">
          <a:xfrm>
            <a:off x="1346200" y="4679618"/>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b="1" dirty="0">
                <a:latin typeface="Tahoma" panose="020B0604030504040204" pitchFamily="34" charset="0"/>
              </a:rPr>
              <a:t>式中</a:t>
            </a:r>
          </a:p>
        </p:txBody>
      </p:sp>
      <p:sp>
        <p:nvSpPr>
          <p:cNvPr id="44047" name="Text Box 15"/>
          <p:cNvSpPr txBox="1">
            <a:spLocks noChangeArrowheads="1"/>
          </p:cNvSpPr>
          <p:nvPr/>
        </p:nvSpPr>
        <p:spPr bwMode="auto">
          <a:xfrm>
            <a:off x="5364163" y="47117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a:latin typeface="Tahoma" panose="020B0604030504040204" pitchFamily="34" charset="0"/>
              </a:rPr>
              <a:t>称为</a:t>
            </a:r>
            <a:r>
              <a:rPr lang="zh-CN" altLang="en-US" b="1"/>
              <a:t>终端反射系数</a:t>
            </a:r>
          </a:p>
        </p:txBody>
      </p:sp>
      <p:pic>
        <p:nvPicPr>
          <p:cNvPr id="16" name="Picture 2" descr="https://upload.wikimedia.org/wikipedia/commons/3/30/Partial_transmittance.gif"/>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6119605" y="1819650"/>
            <a:ext cx="3024395" cy="132677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253BA5D7-7A10-44AE-B0F9-CC0DE137EDC8}" type="slidenum">
              <a:rPr lang="en-US" altLang="zh-CN" smtClean="0"/>
              <a:pPr/>
              <a:t>16</a:t>
            </a:fld>
            <a:endParaRPr lang="en-US" altLang="zh-CN"/>
          </a:p>
        </p:txBody>
      </p:sp>
    </p:spTree>
    <p:extLst>
      <p:ext uri="{BB962C8B-B14F-4D97-AF65-F5344CB8AC3E}">
        <p14:creationId xmlns:p14="http://schemas.microsoft.com/office/powerpoint/2010/main" val="240710156"/>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804717" y="221284"/>
            <a:ext cx="3174749" cy="685800"/>
          </a:xfrm>
        </p:spPr>
        <p:txBody>
          <a:bodyPr/>
          <a:lstStyle/>
          <a:p>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讨论</a:t>
            </a:r>
          </a:p>
        </p:txBody>
      </p:sp>
      <p:grpSp>
        <p:nvGrpSpPr>
          <p:cNvPr id="45076" name="Group 20"/>
          <p:cNvGrpSpPr>
            <a:grpSpLocks/>
          </p:cNvGrpSpPr>
          <p:nvPr/>
        </p:nvGrpSpPr>
        <p:grpSpPr bwMode="auto">
          <a:xfrm>
            <a:off x="457200" y="1528558"/>
            <a:ext cx="3657600" cy="481013"/>
            <a:chOff x="736" y="1264"/>
            <a:chExt cx="2304" cy="303"/>
          </a:xfrm>
        </p:grpSpPr>
        <p:sp>
          <p:nvSpPr>
            <p:cNvPr id="45067" name="Text Box 11"/>
            <p:cNvSpPr txBox="1">
              <a:spLocks noChangeArrowheads="1"/>
            </p:cNvSpPr>
            <p:nvPr/>
          </p:nvSpPr>
          <p:spPr bwMode="auto">
            <a:xfrm>
              <a:off x="736" y="1264"/>
              <a:ext cx="23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folHlink"/>
                </a:buClr>
                <a:buSzPct val="60000"/>
                <a:buFont typeface="Wingdings" panose="05000000000000000000" pitchFamily="2" charset="2"/>
                <a:buChar char="n"/>
              </a:pPr>
              <a:r>
                <a:rPr lang="zh-CN" altLang="en-US" sz="2000" b="1" dirty="0">
                  <a:latin typeface="Tahoma" panose="020B0604030504040204" pitchFamily="34" charset="0"/>
                </a:rPr>
                <a:t>当          </a:t>
              </a:r>
              <a:r>
                <a:rPr lang="zh-CN" altLang="en-US" sz="2000" b="1" dirty="0" smtClean="0">
                  <a:latin typeface="Tahoma" panose="020B0604030504040204" pitchFamily="34" charset="0"/>
                </a:rPr>
                <a:t>   时</a:t>
              </a:r>
              <a:r>
                <a:rPr lang="zh-CN" altLang="en-US" sz="2000" b="1" dirty="0">
                  <a:latin typeface="Tahoma" panose="020B0604030504040204" pitchFamily="34" charset="0"/>
                </a:rPr>
                <a:t>，       </a:t>
              </a:r>
            </a:p>
          </p:txBody>
        </p:sp>
        <p:graphicFrame>
          <p:nvGraphicFramePr>
            <p:cNvPr id="45060" name="Object 4"/>
            <p:cNvGraphicFramePr>
              <a:graphicFrameLocks noChangeAspect="1"/>
            </p:cNvGraphicFramePr>
            <p:nvPr>
              <p:extLst>
                <p:ext uri="{D42A27DB-BD31-4B8C-83A1-F6EECF244321}">
                  <p14:modId xmlns:p14="http://schemas.microsoft.com/office/powerpoint/2010/main" val="3701402341"/>
                </p:ext>
              </p:extLst>
            </p:nvPr>
          </p:nvGraphicFramePr>
          <p:xfrm>
            <a:off x="1023" y="1264"/>
            <a:ext cx="562" cy="267"/>
          </p:xfrm>
          <a:graphic>
            <a:graphicData uri="http://schemas.openxmlformats.org/presentationml/2006/ole">
              <mc:AlternateContent xmlns:mc="http://schemas.openxmlformats.org/markup-compatibility/2006">
                <mc:Choice xmlns:v="urn:schemas-microsoft-com:vml" Requires="v">
                  <p:oleObj spid="_x0000_s203794" name="公式" r:id="rId3" imgW="482400" imgH="228600" progId="Equation.3">
                    <p:embed/>
                  </p:oleObj>
                </mc:Choice>
                <mc:Fallback>
                  <p:oleObj name="公式" r:id="rId3" imgW="482400" imgH="228600" progId="Equation.3">
                    <p:embed/>
                    <p:pic>
                      <p:nvPicPr>
                        <p:cNvPr id="0" name=""/>
                        <p:cNvPicPr>
                          <a:picLocks noChangeAspect="1" noChangeArrowheads="1"/>
                        </p:cNvPicPr>
                        <p:nvPr/>
                      </p:nvPicPr>
                      <p:blipFill>
                        <a:blip r:embed="rId4"/>
                        <a:srcRect/>
                        <a:stretch>
                          <a:fillRect/>
                        </a:stretch>
                      </p:blipFill>
                      <p:spPr bwMode="auto">
                        <a:xfrm>
                          <a:off x="1023" y="1264"/>
                          <a:ext cx="562"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1" name="Object 5"/>
            <p:cNvGraphicFramePr>
              <a:graphicFrameLocks noChangeAspect="1"/>
            </p:cNvGraphicFramePr>
            <p:nvPr>
              <p:extLst>
                <p:ext uri="{D42A27DB-BD31-4B8C-83A1-F6EECF244321}">
                  <p14:modId xmlns:p14="http://schemas.microsoft.com/office/powerpoint/2010/main" val="804204653"/>
                </p:ext>
              </p:extLst>
            </p:nvPr>
          </p:nvGraphicFramePr>
          <p:xfrm>
            <a:off x="1909" y="1279"/>
            <a:ext cx="512" cy="288"/>
          </p:xfrm>
          <a:graphic>
            <a:graphicData uri="http://schemas.openxmlformats.org/presentationml/2006/ole">
              <mc:AlternateContent xmlns:mc="http://schemas.openxmlformats.org/markup-compatibility/2006">
                <mc:Choice xmlns:v="urn:schemas-microsoft-com:vml" Requires="v">
                  <p:oleObj spid="_x0000_s203795" name="Equation" r:id="rId5" imgW="406080" imgH="228600" progId="Equation.3">
                    <p:embed/>
                  </p:oleObj>
                </mc:Choice>
                <mc:Fallback>
                  <p:oleObj name="Equation" r:id="rId5" imgW="406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9" y="1279"/>
                          <a:ext cx="5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5075" name="Group 19"/>
          <p:cNvGrpSpPr>
            <a:grpSpLocks/>
          </p:cNvGrpSpPr>
          <p:nvPr/>
        </p:nvGrpSpPr>
        <p:grpSpPr bwMode="auto">
          <a:xfrm>
            <a:off x="381000" y="2949576"/>
            <a:ext cx="8610600" cy="944563"/>
            <a:chOff x="720" y="1776"/>
            <a:chExt cx="4944" cy="595"/>
          </a:xfrm>
        </p:grpSpPr>
        <p:sp>
          <p:nvSpPr>
            <p:cNvPr id="45069" name="Text Box 13"/>
            <p:cNvSpPr txBox="1">
              <a:spLocks noChangeArrowheads="1"/>
            </p:cNvSpPr>
            <p:nvPr/>
          </p:nvSpPr>
          <p:spPr bwMode="auto">
            <a:xfrm>
              <a:off x="720" y="1776"/>
              <a:ext cx="494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folHlink"/>
                </a:buClr>
                <a:buSzPct val="60000"/>
                <a:buFont typeface="Wingdings" panose="05000000000000000000" pitchFamily="2" charset="2"/>
                <a:buChar char="n"/>
              </a:pPr>
              <a:r>
                <a:rPr lang="zh-CN" altLang="en-US" sz="2000" b="1" dirty="0">
                  <a:latin typeface="Tahoma" panose="020B0604030504040204" pitchFamily="34" charset="0"/>
                </a:rPr>
                <a:t>当终端开路          </a:t>
              </a:r>
              <a:r>
                <a:rPr lang="zh-CN" altLang="en-US" sz="2000" b="1" dirty="0" smtClean="0">
                  <a:latin typeface="Tahoma" panose="020B0604030504040204" pitchFamily="34" charset="0"/>
                </a:rPr>
                <a:t>    或</a:t>
              </a:r>
              <a:r>
                <a:rPr lang="zh-CN" altLang="en-US" sz="2000" b="1" dirty="0">
                  <a:latin typeface="Tahoma" panose="020B0604030504040204" pitchFamily="34" charset="0"/>
                </a:rPr>
                <a:t>短路         </a:t>
              </a:r>
              <a:r>
                <a:rPr lang="zh-CN" altLang="en-US" sz="2000" b="1" dirty="0" smtClean="0">
                  <a:latin typeface="Tahoma" panose="020B0604030504040204" pitchFamily="34" charset="0"/>
                </a:rPr>
                <a:t>    或</a:t>
              </a:r>
              <a:r>
                <a:rPr lang="zh-CN" altLang="en-US" sz="2000" b="1" dirty="0">
                  <a:latin typeface="Tahoma" panose="020B0604030504040204" pitchFamily="34" charset="0"/>
                </a:rPr>
                <a:t>接纯电抗负载时，终端反射系数</a:t>
              </a:r>
            </a:p>
          </p:txBody>
        </p:sp>
        <p:graphicFrame>
          <p:nvGraphicFramePr>
            <p:cNvPr id="45062" name="Object 6"/>
            <p:cNvGraphicFramePr>
              <a:graphicFrameLocks noChangeAspect="1"/>
            </p:cNvGraphicFramePr>
            <p:nvPr>
              <p:extLst>
                <p:ext uri="{D42A27DB-BD31-4B8C-83A1-F6EECF244321}">
                  <p14:modId xmlns:p14="http://schemas.microsoft.com/office/powerpoint/2010/main" val="506889126"/>
                </p:ext>
              </p:extLst>
            </p:nvPr>
          </p:nvGraphicFramePr>
          <p:xfrm>
            <a:off x="1536" y="1788"/>
            <a:ext cx="596" cy="262"/>
          </p:xfrm>
          <a:graphic>
            <a:graphicData uri="http://schemas.openxmlformats.org/presentationml/2006/ole">
              <mc:AlternateContent xmlns:mc="http://schemas.openxmlformats.org/markup-compatibility/2006">
                <mc:Choice xmlns:v="urn:schemas-microsoft-com:vml" Requires="v">
                  <p:oleObj spid="_x0000_s203796" name="Equation" r:id="rId7" imgW="520560" imgH="228600" progId="Equation.3">
                    <p:embed/>
                  </p:oleObj>
                </mc:Choice>
                <mc:Fallback>
                  <p:oleObj name="Equation" r:id="rId7" imgW="52056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6" y="1788"/>
                          <a:ext cx="59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3" name="Object 7"/>
            <p:cNvGraphicFramePr>
              <a:graphicFrameLocks noChangeAspect="1"/>
            </p:cNvGraphicFramePr>
            <p:nvPr>
              <p:extLst>
                <p:ext uri="{D42A27DB-BD31-4B8C-83A1-F6EECF244321}">
                  <p14:modId xmlns:p14="http://schemas.microsoft.com/office/powerpoint/2010/main" val="1335123884"/>
                </p:ext>
              </p:extLst>
            </p:nvPr>
          </p:nvGraphicFramePr>
          <p:xfrm>
            <a:off x="2592" y="1778"/>
            <a:ext cx="528" cy="281"/>
          </p:xfrm>
          <a:graphic>
            <a:graphicData uri="http://schemas.openxmlformats.org/presentationml/2006/ole">
              <mc:AlternateContent xmlns:mc="http://schemas.openxmlformats.org/markup-compatibility/2006">
                <mc:Choice xmlns:v="urn:schemas-microsoft-com:vml" Requires="v">
                  <p:oleObj spid="_x0000_s203797" name="Equation" r:id="rId9" imgW="431640" imgH="228600" progId="Equation.3">
                    <p:embed/>
                  </p:oleObj>
                </mc:Choice>
                <mc:Fallback>
                  <p:oleObj name="Equation" r:id="rId9" imgW="4316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2" y="1778"/>
                          <a:ext cx="52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4" name="Object 8"/>
            <p:cNvGraphicFramePr>
              <a:graphicFrameLocks noChangeAspect="1"/>
            </p:cNvGraphicFramePr>
            <p:nvPr>
              <p:extLst>
                <p:ext uri="{D42A27DB-BD31-4B8C-83A1-F6EECF244321}">
                  <p14:modId xmlns:p14="http://schemas.microsoft.com/office/powerpoint/2010/main" val="1909509672"/>
                </p:ext>
              </p:extLst>
            </p:nvPr>
          </p:nvGraphicFramePr>
          <p:xfrm>
            <a:off x="874" y="2089"/>
            <a:ext cx="480" cy="282"/>
          </p:xfrm>
          <a:graphic>
            <a:graphicData uri="http://schemas.openxmlformats.org/presentationml/2006/ole">
              <mc:AlternateContent xmlns:mc="http://schemas.openxmlformats.org/markup-compatibility/2006">
                <mc:Choice xmlns:v="urn:schemas-microsoft-com:vml" Requires="v">
                  <p:oleObj spid="_x0000_s203798" name="Equation" r:id="rId11" imgW="431640" imgH="253800" progId="Equation.3">
                    <p:embed/>
                  </p:oleObj>
                </mc:Choice>
                <mc:Fallback>
                  <p:oleObj name="Equation" r:id="rId11" imgW="43164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 y="2089"/>
                          <a:ext cx="48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5068" name="Text Box 12"/>
          <p:cNvSpPr txBox="1">
            <a:spLocks noChangeArrowheads="1"/>
          </p:cNvSpPr>
          <p:nvPr/>
        </p:nvSpPr>
        <p:spPr bwMode="auto">
          <a:xfrm>
            <a:off x="443039" y="2209800"/>
            <a:ext cx="7777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hlink"/>
              </a:buClr>
              <a:buSzPct val="55000"/>
            </a:pPr>
            <a:r>
              <a:rPr lang="zh-CN" altLang="en-US" sz="2000" b="1" dirty="0">
                <a:solidFill>
                  <a:srgbClr val="0000FF"/>
                </a:solidFill>
                <a:latin typeface="Tahoma" panose="020B0604030504040204" pitchFamily="34" charset="0"/>
              </a:rPr>
              <a:t>它</a:t>
            </a:r>
            <a:r>
              <a:rPr lang="zh-CN" altLang="en-US" sz="2000" b="1" dirty="0">
                <a:solidFill>
                  <a:srgbClr val="0000FF"/>
                </a:solidFill>
              </a:rPr>
              <a:t>表明传输线上没有反射波，只存在由电源向负载方向传播的行波</a:t>
            </a:r>
            <a:r>
              <a:rPr lang="zh-CN" altLang="en-US" sz="2000" b="1" dirty="0">
                <a:solidFill>
                  <a:srgbClr val="0000FF"/>
                </a:solidFill>
                <a:latin typeface="Tahoma" panose="020B0604030504040204" pitchFamily="34" charset="0"/>
              </a:rPr>
              <a:t> </a:t>
            </a:r>
            <a:endParaRPr lang="zh-CN" altLang="en-US" b="1" dirty="0">
              <a:solidFill>
                <a:srgbClr val="0000FF"/>
              </a:solidFill>
              <a:latin typeface="Tahoma" panose="020B0604030504040204" pitchFamily="34" charset="0"/>
            </a:endParaRPr>
          </a:p>
        </p:txBody>
      </p:sp>
      <p:sp>
        <p:nvSpPr>
          <p:cNvPr id="45070" name="Text Box 14"/>
          <p:cNvSpPr txBox="1">
            <a:spLocks noChangeArrowheads="1"/>
          </p:cNvSpPr>
          <p:nvPr/>
        </p:nvSpPr>
        <p:spPr bwMode="auto">
          <a:xfrm>
            <a:off x="1665303" y="3501230"/>
            <a:ext cx="579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hlink"/>
              </a:buClr>
              <a:buSzPct val="55000"/>
            </a:pPr>
            <a:r>
              <a:rPr lang="zh-CN" altLang="en-US" sz="2000" b="1" dirty="0">
                <a:solidFill>
                  <a:srgbClr val="0000FF"/>
                </a:solidFill>
              </a:rPr>
              <a:t>此时表明入射到终端的电磁波全部被反射回去</a:t>
            </a:r>
            <a:r>
              <a:rPr lang="zh-CN" altLang="en-US" sz="2000" b="1" dirty="0">
                <a:solidFill>
                  <a:srgbClr val="0000FF"/>
                </a:solidFill>
                <a:latin typeface="Tahoma" panose="020B0604030504040204" pitchFamily="34" charset="0"/>
              </a:rPr>
              <a:t> </a:t>
            </a:r>
            <a:r>
              <a:rPr lang="zh-CN" altLang="en-US" sz="2000" b="1" dirty="0">
                <a:solidFill>
                  <a:srgbClr val="003366"/>
                </a:solidFill>
                <a:latin typeface="Tahoma" panose="020B0604030504040204" pitchFamily="34" charset="0"/>
              </a:rPr>
              <a:t>。</a:t>
            </a:r>
          </a:p>
        </p:txBody>
      </p:sp>
      <p:sp>
        <p:nvSpPr>
          <p:cNvPr id="45071" name="Text Box 15"/>
          <p:cNvSpPr txBox="1">
            <a:spLocks noChangeArrowheads="1"/>
          </p:cNvSpPr>
          <p:nvPr/>
        </p:nvSpPr>
        <p:spPr bwMode="auto">
          <a:xfrm>
            <a:off x="375719" y="4197247"/>
            <a:ext cx="8458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20000"/>
              </a:spcBef>
              <a:buClr>
                <a:schemeClr val="folHlink"/>
              </a:buClr>
              <a:buSzPct val="60000"/>
              <a:buFont typeface="Wingdings" panose="05000000000000000000" pitchFamily="2" charset="2"/>
              <a:buChar char="n"/>
            </a:pPr>
            <a:r>
              <a:rPr lang="zh-CN" altLang="en-US" sz="2000" b="1" dirty="0">
                <a:solidFill>
                  <a:srgbClr val="25211D"/>
                </a:solidFill>
              </a:rPr>
              <a:t>而当终端负载为任意复数时，一部分入射波被负载吸收，一部分被反射回去。</a:t>
            </a:r>
          </a:p>
        </p:txBody>
      </p:sp>
      <p:sp>
        <p:nvSpPr>
          <p:cNvPr id="45077" name="Text Box 21"/>
          <p:cNvSpPr txBox="1">
            <a:spLocks noChangeArrowheads="1"/>
          </p:cNvSpPr>
          <p:nvPr/>
        </p:nvSpPr>
        <p:spPr bwMode="auto">
          <a:xfrm>
            <a:off x="375718" y="5250633"/>
            <a:ext cx="8234881"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4000"/>
              </a:lnSpc>
              <a:spcBef>
                <a:spcPct val="20000"/>
              </a:spcBef>
              <a:buClr>
                <a:schemeClr val="hlink"/>
              </a:buClr>
              <a:buSzPct val="55000"/>
              <a:buFont typeface="Wingdings" panose="05000000000000000000" pitchFamily="2" charset="2"/>
              <a:buChar char="n"/>
            </a:pPr>
            <a:r>
              <a:rPr lang="zh-CN" altLang="en-US" sz="2000" b="1" dirty="0">
                <a:solidFill>
                  <a:srgbClr val="0000FF"/>
                </a:solidFill>
              </a:rPr>
              <a:t>当传输线特性阻抗一定时，输入阻抗与反射系数有一一对应的关系，因此，输入阻抗可通过反射系数的测量来确定。</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17</a:t>
            </a:fld>
            <a:endParaRPr lang="en-US" altLang="zh-CN"/>
          </a:p>
        </p:txBody>
      </p:sp>
      <p:graphicFrame>
        <p:nvGraphicFramePr>
          <p:cNvPr id="17" name="Object 9"/>
          <p:cNvGraphicFramePr>
            <a:graphicFrameLocks noChangeAspect="1"/>
          </p:cNvGraphicFramePr>
          <p:nvPr>
            <p:extLst>
              <p:ext uri="{D42A27DB-BD31-4B8C-83A1-F6EECF244321}">
                <p14:modId xmlns:p14="http://schemas.microsoft.com/office/powerpoint/2010/main" val="3561797973"/>
              </p:ext>
            </p:extLst>
          </p:nvPr>
        </p:nvGraphicFramePr>
        <p:xfrm>
          <a:off x="5948489" y="889499"/>
          <a:ext cx="2271713" cy="877888"/>
        </p:xfrm>
        <a:graphic>
          <a:graphicData uri="http://schemas.openxmlformats.org/presentationml/2006/ole">
            <mc:AlternateContent xmlns:mc="http://schemas.openxmlformats.org/markup-compatibility/2006">
              <mc:Choice xmlns:v="urn:schemas-microsoft-com:vml" Requires="v">
                <p:oleObj spid="_x0000_s203799" name="公式" r:id="rId13" imgW="1117440" imgH="431640" progId="Equation.3">
                  <p:embed/>
                </p:oleObj>
              </mc:Choice>
              <mc:Fallback>
                <p:oleObj name="公式" r:id="rId13" imgW="1117440" imgH="431640" progId="Equation.3">
                  <p:embed/>
                  <p:pic>
                    <p:nvPicPr>
                      <p:cNvPr id="112649"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8489" y="889499"/>
                        <a:ext cx="2271713" cy="877888"/>
                      </a:xfrm>
                      <a:prstGeom prst="rect">
                        <a:avLst/>
                      </a:prstGeom>
                      <a:solidFill>
                        <a:schemeClr val="accent5"/>
                      </a:solidFill>
                      <a:ln>
                        <a:noFill/>
                      </a:ln>
                      <a:effectLs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2527593748"/>
              </p:ext>
            </p:extLst>
          </p:nvPr>
        </p:nvGraphicFramePr>
        <p:xfrm>
          <a:off x="5486400" y="5887244"/>
          <a:ext cx="2906713" cy="715962"/>
        </p:xfrm>
        <a:graphic>
          <a:graphicData uri="http://schemas.openxmlformats.org/presentationml/2006/ole">
            <mc:AlternateContent xmlns:mc="http://schemas.openxmlformats.org/markup-compatibility/2006">
              <mc:Choice xmlns:v="urn:schemas-microsoft-com:vml" Requires="v">
                <p:oleObj spid="_x0000_s203800" name="Equation" r:id="rId15" imgW="1701720" imgH="419040" progId="Equation.3">
                  <p:embed/>
                </p:oleObj>
              </mc:Choice>
              <mc:Fallback>
                <p:oleObj name="Equation" r:id="rId15" imgW="1701720" imgH="419040" progId="Equation.3">
                  <p:embed/>
                  <p:pic>
                    <p:nvPicPr>
                      <p:cNvPr id="112645"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6400" y="5887244"/>
                        <a:ext cx="2906713" cy="715962"/>
                      </a:xfrm>
                      <a:prstGeom prst="rect">
                        <a:avLst/>
                      </a:prstGeom>
                      <a:solidFill>
                        <a:schemeClr val="accent5"/>
                      </a:solidFill>
                      <a:ln>
                        <a:noFill/>
                      </a:ln>
                      <a:effectLst/>
                      <a:extLst/>
                    </p:spPr>
                  </p:pic>
                </p:oleObj>
              </mc:Fallback>
            </mc:AlternateContent>
          </a:graphicData>
        </a:graphic>
      </p:graphicFrame>
    </p:spTree>
    <p:extLst>
      <p:ext uri="{BB962C8B-B14F-4D97-AF65-F5344CB8AC3E}">
        <p14:creationId xmlns:p14="http://schemas.microsoft.com/office/powerpoint/2010/main" val="4175122645"/>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18</a:t>
            </a:fld>
            <a:endParaRPr lang="en-US" altLang="zh-CN"/>
          </a:p>
        </p:txBody>
      </p:sp>
      <p:pic>
        <p:nvPicPr>
          <p:cNvPr id="5" name="图片 4"/>
          <p:cNvPicPr>
            <a:picLocks noChangeAspect="1"/>
          </p:cNvPicPr>
          <p:nvPr/>
        </p:nvPicPr>
        <p:blipFill rotWithShape="1">
          <a:blip r:embed="rId2"/>
          <a:srcRect l="6299" t="3756" r="6299"/>
          <a:stretch/>
        </p:blipFill>
        <p:spPr>
          <a:xfrm>
            <a:off x="190661" y="1905000"/>
            <a:ext cx="8953339" cy="4133652"/>
          </a:xfrm>
          <a:prstGeom prst="rect">
            <a:avLst/>
          </a:prstGeom>
        </p:spPr>
      </p:pic>
    </p:spTree>
    <p:extLst>
      <p:ext uri="{BB962C8B-B14F-4D97-AF65-F5344CB8AC3E}">
        <p14:creationId xmlns:p14="http://schemas.microsoft.com/office/powerpoint/2010/main" val="32430443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9100" y="228600"/>
            <a:ext cx="8229600" cy="1143000"/>
          </a:xfrm>
        </p:spPr>
        <p:txBody>
          <a:bodyPr/>
          <a:lstStyle/>
          <a:p>
            <a:r>
              <a:rPr lang="zh-CN" altLang="en-US" sz="4000" b="1" dirty="0" smtClean="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小   结</a:t>
            </a:r>
            <a:endPar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152400" y="1295400"/>
            <a:ext cx="8991600" cy="1917542"/>
          </a:xfrm>
        </p:spPr>
        <p:txBody>
          <a:bodyPr/>
          <a:lstStyle/>
          <a:p>
            <a:pPr>
              <a:lnSpc>
                <a:spcPts val="3600"/>
              </a:lnSpc>
              <a:spcBef>
                <a:spcPts val="0"/>
              </a:spcBef>
              <a:buFont typeface="Wingdings" panose="05000000000000000000" pitchFamily="2" charset="2"/>
              <a:buChar char="Ø"/>
            </a:pPr>
            <a:r>
              <a:rPr lang="zh-CN" altLang="en-US" sz="2800" b="1" dirty="0" smtClean="0">
                <a:solidFill>
                  <a:srgbClr val="0000FF"/>
                </a:solidFill>
              </a:rPr>
              <a:t>特征阻抗</a:t>
            </a:r>
            <a:r>
              <a:rPr lang="zh-CN" altLang="en-US" sz="2800" b="1" dirty="0" smtClean="0"/>
              <a:t>：特征阻抗</a:t>
            </a:r>
            <a:r>
              <a:rPr lang="zh-CN" altLang="en-US" sz="2800" b="1" dirty="0" smtClean="0"/>
              <a:t>是高频传输线</a:t>
            </a:r>
            <a:r>
              <a:rPr lang="zh-CN" altLang="en-US" sz="2800" b="1" dirty="0" smtClean="0"/>
              <a:t>的固有特性，它等于模式电压与模式电流之比。无耗传输线的特征阻抗为实数，有耗传输线的特征阻抗为复数。在做</a:t>
            </a:r>
            <a:r>
              <a:rPr lang="en-US" altLang="zh-CN" sz="2800" b="1" dirty="0" smtClean="0"/>
              <a:t>PCB</a:t>
            </a:r>
            <a:r>
              <a:rPr lang="zh-CN" altLang="en-US" sz="2800" b="1" dirty="0" smtClean="0"/>
              <a:t>板设计时，需要考虑匹配问题，考虑信号线的特征阻抗是否等于所连接前后级部件的阻抗。当不相等时会产生反射，造成失真和功率损失。</a:t>
            </a:r>
            <a:endParaRPr lang="en-US" altLang="zh-CN" sz="2800" b="1" dirty="0" smtClean="0"/>
          </a:p>
          <a:p>
            <a:pPr>
              <a:lnSpc>
                <a:spcPts val="3600"/>
              </a:lnSpc>
              <a:spcBef>
                <a:spcPts val="1800"/>
              </a:spcBef>
              <a:buFont typeface="Wingdings" panose="05000000000000000000" pitchFamily="2" charset="2"/>
              <a:buChar char="Ø"/>
            </a:pPr>
            <a:r>
              <a:rPr lang="zh-CN" altLang="en-US" sz="2800" b="1" dirty="0" smtClean="0">
                <a:solidFill>
                  <a:srgbClr val="0000FF"/>
                </a:solidFill>
              </a:rPr>
              <a:t>反射系数：</a:t>
            </a:r>
            <a:endParaRPr lang="zh-CN" altLang="en-US" sz="2800" b="1"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344473876"/>
              </p:ext>
            </p:extLst>
          </p:nvPr>
        </p:nvGraphicFramePr>
        <p:xfrm>
          <a:off x="3352800" y="4715510"/>
          <a:ext cx="2171700" cy="1230630"/>
        </p:xfrm>
        <a:graphic>
          <a:graphicData uri="http://schemas.openxmlformats.org/presentationml/2006/ole">
            <mc:AlternateContent xmlns:mc="http://schemas.openxmlformats.org/markup-compatibility/2006">
              <mc:Choice xmlns:v="urn:schemas-microsoft-com:vml" Requires="v">
                <p:oleObj spid="_x0000_s193849" name="公式" r:id="rId3" imgW="761760" imgH="431640" progId="Equation.3">
                  <p:embed/>
                </p:oleObj>
              </mc:Choice>
              <mc:Fallback>
                <p:oleObj name="公式" r:id="rId3" imgW="761760" imgH="431640" progId="Equation.3">
                  <p:embed/>
                  <p:pic>
                    <p:nvPicPr>
                      <p:cNvPr id="0" name=""/>
                      <p:cNvPicPr/>
                      <p:nvPr/>
                    </p:nvPicPr>
                    <p:blipFill>
                      <a:blip r:embed="rId4"/>
                      <a:stretch>
                        <a:fillRect/>
                      </a:stretch>
                    </p:blipFill>
                    <p:spPr>
                      <a:xfrm>
                        <a:off x="3352800" y="4715510"/>
                        <a:ext cx="2171700" cy="1230630"/>
                      </a:xfrm>
                      <a:prstGeom prst="rect">
                        <a:avLst/>
                      </a:prstGeom>
                      <a:solidFill>
                        <a:schemeClr val="accent1"/>
                      </a:solidFill>
                    </p:spPr>
                  </p:pic>
                </p:oleObj>
              </mc:Fallback>
            </mc:AlternateContent>
          </a:graphicData>
        </a:graphic>
      </p:graphicFrame>
      <p:sp>
        <p:nvSpPr>
          <p:cNvPr id="4" name="灯片编号占位符 3"/>
          <p:cNvSpPr>
            <a:spLocks noGrp="1"/>
          </p:cNvSpPr>
          <p:nvPr>
            <p:ph type="sldNum" sz="quarter" idx="12"/>
          </p:nvPr>
        </p:nvSpPr>
        <p:spPr/>
        <p:txBody>
          <a:bodyPr/>
          <a:lstStyle/>
          <a:p>
            <a:fld id="{253BA5D7-7A10-44AE-B0F9-CC0DE137EDC8}" type="slidenum">
              <a:rPr lang="en-US" altLang="zh-CN" smtClean="0"/>
              <a:pPr/>
              <a:t>19</a:t>
            </a:fld>
            <a:endParaRPr lang="en-US" altLang="zh-CN" dirty="0"/>
          </a:p>
        </p:txBody>
      </p:sp>
    </p:spTree>
    <p:extLst>
      <p:ext uri="{BB962C8B-B14F-4D97-AF65-F5344CB8AC3E}">
        <p14:creationId xmlns:p14="http://schemas.microsoft.com/office/powerpoint/2010/main" val="3857626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5033"/>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传输线</a:t>
            </a:r>
          </a:p>
        </p:txBody>
      </p:sp>
      <p:sp>
        <p:nvSpPr>
          <p:cNvPr id="3" name="内容占位符 2"/>
          <p:cNvSpPr>
            <a:spLocks noGrp="1"/>
          </p:cNvSpPr>
          <p:nvPr>
            <p:ph idx="1"/>
          </p:nvPr>
        </p:nvSpPr>
        <p:spPr>
          <a:xfrm>
            <a:off x="152400" y="1143000"/>
            <a:ext cx="8877300" cy="4525963"/>
          </a:xfrm>
        </p:spPr>
        <p:txBody>
          <a:bodyPr/>
          <a:lstStyle/>
          <a:p>
            <a:pPr algn="just">
              <a:buFont typeface="Wingdings" panose="05000000000000000000" pitchFamily="2" charset="2"/>
              <a:buChar char="Ø"/>
            </a:pPr>
            <a:r>
              <a:rPr lang="zh-CN" altLang="en-US" sz="2600" b="1" dirty="0"/>
              <a:t>普通</a:t>
            </a:r>
            <a:r>
              <a:rPr lang="zh-CN" altLang="en-US" sz="2600" b="1" dirty="0" smtClean="0"/>
              <a:t>电缆可以传输低频交流信号，如家用电和</a:t>
            </a:r>
            <a:r>
              <a:rPr lang="zh-CN" altLang="en-US" sz="2600" b="1" dirty="0"/>
              <a:t>声音</a:t>
            </a:r>
            <a:r>
              <a:rPr lang="zh-CN" altLang="en-US" sz="2600" b="1" dirty="0" smtClean="0"/>
              <a:t>信号；</a:t>
            </a:r>
            <a:endParaRPr lang="en-US" altLang="zh-CN" sz="2600" b="1" dirty="0" smtClean="0"/>
          </a:p>
          <a:p>
            <a:pPr algn="just">
              <a:buFont typeface="Wingdings" panose="05000000000000000000" pitchFamily="2" charset="2"/>
              <a:buChar char="Ø"/>
            </a:pPr>
            <a:r>
              <a:rPr lang="zh-CN" altLang="en-US" sz="2600" b="1" dirty="0" smtClean="0"/>
              <a:t>随着频率升高，这种</a:t>
            </a:r>
            <a:r>
              <a:rPr lang="zh-CN" altLang="en-US" sz="2600" b="1" dirty="0"/>
              <a:t>频率的电流每秒钟变更百万次方向，能量易于从电缆中以电磁波的形式辐射出来，从而造成</a:t>
            </a:r>
            <a:r>
              <a:rPr lang="zh-CN" altLang="en-US" sz="2600" b="1" dirty="0" smtClean="0"/>
              <a:t>能量损耗；</a:t>
            </a:r>
            <a:endParaRPr lang="en-US" altLang="zh-CN" sz="2600" b="1" dirty="0" smtClean="0"/>
          </a:p>
          <a:p>
            <a:pPr algn="just">
              <a:buFont typeface="Wingdings" panose="05000000000000000000" pitchFamily="2" charset="2"/>
              <a:buChar char="Ø"/>
            </a:pPr>
            <a:endParaRPr lang="en-US" altLang="zh-CN" sz="2400" b="1" dirty="0"/>
          </a:p>
          <a:p>
            <a:pPr algn="just">
              <a:buFont typeface="Wingdings" panose="05000000000000000000" pitchFamily="2" charset="2"/>
              <a:buChar char="Ø"/>
            </a:pPr>
            <a:endParaRPr lang="en-US" altLang="zh-CN" sz="2400" b="1" dirty="0" smtClean="0"/>
          </a:p>
          <a:p>
            <a:pPr marL="0" indent="0" algn="just">
              <a:buNone/>
            </a:pPr>
            <a:endParaRPr lang="en-US" altLang="zh-CN" sz="2400" b="1" dirty="0" smtClean="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a:t>
            </a:fld>
            <a:endParaRPr lang="en-US" altLang="zh-CN"/>
          </a:p>
        </p:txBody>
      </p:sp>
      <p:sp>
        <p:nvSpPr>
          <p:cNvPr id="5" name="文本框 4"/>
          <p:cNvSpPr txBox="1"/>
          <p:nvPr/>
        </p:nvSpPr>
        <p:spPr>
          <a:xfrm>
            <a:off x="1752600" y="2513429"/>
            <a:ext cx="6753200" cy="892552"/>
          </a:xfrm>
          <a:prstGeom prst="rect">
            <a:avLst/>
          </a:prstGeom>
          <a:solidFill>
            <a:schemeClr val="accent2">
              <a:lumMod val="20000"/>
              <a:lumOff val="80000"/>
            </a:schemeClr>
          </a:solidFill>
          <a:ln>
            <a:solidFill>
              <a:schemeClr val="accent2">
                <a:lumMod val="20000"/>
                <a:lumOff val="80000"/>
              </a:schemeClr>
            </a:solidFill>
          </a:ln>
          <a:effectLst>
            <a:innerShdw blurRad="63500" dist="50800" dir="13500000">
              <a:prstClr val="black">
                <a:alpha val="50000"/>
              </a:prstClr>
            </a:innerShdw>
          </a:effectLst>
        </p:spPr>
        <p:txBody>
          <a:bodyPr wrap="square" rtlCol="0">
            <a:spAutoFit/>
          </a:bodyPr>
          <a:lstStyle/>
          <a:p>
            <a:pPr algn="just"/>
            <a:r>
              <a:rPr lang="el-GR" altLang="zh-CN" sz="2400" b="1" i="1" dirty="0" smtClean="0">
                <a:solidFill>
                  <a:srgbClr val="FF0000"/>
                </a:solidFill>
              </a:rPr>
              <a:t>λ</a:t>
            </a:r>
            <a:r>
              <a:rPr lang="en-US" altLang="zh-CN" sz="2400" b="1" i="1" dirty="0" smtClean="0">
                <a:solidFill>
                  <a:srgbClr val="FF0000"/>
                </a:solidFill>
              </a:rPr>
              <a:t>=c*T=c/f      </a:t>
            </a:r>
            <a:r>
              <a:rPr lang="zh-CN" altLang="en-US" sz="2400" dirty="0" smtClean="0"/>
              <a:t>其中，</a:t>
            </a:r>
            <a:r>
              <a:rPr lang="en-US" altLang="zh-CN" sz="2400" i="1" dirty="0" smtClean="0"/>
              <a:t>c</a:t>
            </a:r>
            <a:r>
              <a:rPr lang="zh-CN" altLang="en-US" sz="2400" dirty="0" smtClean="0"/>
              <a:t>是光速，</a:t>
            </a:r>
            <a:r>
              <a:rPr lang="en-US" altLang="zh-CN" sz="2400" i="1" dirty="0" smtClean="0"/>
              <a:t>3×10</a:t>
            </a:r>
            <a:r>
              <a:rPr lang="en-US" altLang="zh-CN" sz="2400" i="1" baseline="30000" dirty="0" smtClean="0"/>
              <a:t>8</a:t>
            </a:r>
            <a:r>
              <a:rPr lang="en-US" altLang="zh-CN" sz="2400" i="1" dirty="0" smtClean="0"/>
              <a:t>m/s</a:t>
            </a:r>
            <a:r>
              <a:rPr lang="zh-CN" altLang="en-US" sz="2400" dirty="0" smtClean="0"/>
              <a:t>，</a:t>
            </a:r>
            <a:r>
              <a:rPr lang="en-US" altLang="zh-CN" sz="2400" i="1" dirty="0" smtClean="0"/>
              <a:t>f</a:t>
            </a:r>
            <a:r>
              <a:rPr lang="zh-CN" altLang="en-US" sz="2400" dirty="0" smtClean="0"/>
              <a:t>的单位是</a:t>
            </a:r>
            <a:r>
              <a:rPr lang="en-US" altLang="zh-CN" sz="2400" i="1" dirty="0" smtClean="0"/>
              <a:t>Hz</a:t>
            </a:r>
            <a:r>
              <a:rPr lang="zh-CN" altLang="en-US" sz="2400" dirty="0" smtClean="0"/>
              <a:t>，波长的单位是</a:t>
            </a:r>
            <a:r>
              <a:rPr lang="en-US" altLang="zh-CN" sz="2400" i="1" dirty="0" smtClean="0"/>
              <a:t>m</a:t>
            </a:r>
            <a:r>
              <a:rPr lang="zh-CN" altLang="en-US" sz="2800" dirty="0" smtClean="0"/>
              <a:t>。</a:t>
            </a:r>
            <a:endParaRPr lang="zh-CN" altLang="en-US" sz="2800" baseline="30000" dirty="0"/>
          </a:p>
        </p:txBody>
      </p:sp>
      <p:pic>
        <p:nvPicPr>
          <p:cNvPr id="6" name="图片 5"/>
          <p:cNvPicPr>
            <a:picLocks noChangeAspect="1"/>
          </p:cNvPicPr>
          <p:nvPr/>
        </p:nvPicPr>
        <p:blipFill rotWithShape="1">
          <a:blip r:embed="rId2"/>
          <a:srcRect l="4943" t="11098" r="4117" b="1504"/>
          <a:stretch/>
        </p:blipFill>
        <p:spPr>
          <a:xfrm>
            <a:off x="2057400" y="3505200"/>
            <a:ext cx="5705450" cy="3039476"/>
          </a:xfrm>
          <a:prstGeom prst="rect">
            <a:avLst/>
          </a:prstGeom>
        </p:spPr>
      </p:pic>
    </p:spTree>
    <p:extLst>
      <p:ext uri="{BB962C8B-B14F-4D97-AF65-F5344CB8AC3E}">
        <p14:creationId xmlns:p14="http://schemas.microsoft.com/office/powerpoint/2010/main" val="354287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二端口网络</a:t>
            </a:r>
          </a:p>
        </p:txBody>
      </p:sp>
      <p:sp>
        <p:nvSpPr>
          <p:cNvPr id="3" name="内容占位符 2"/>
          <p:cNvSpPr>
            <a:spLocks noGrp="1"/>
          </p:cNvSpPr>
          <p:nvPr>
            <p:ph idx="1"/>
          </p:nvPr>
        </p:nvSpPr>
        <p:spPr>
          <a:xfrm>
            <a:off x="838200" y="1477411"/>
            <a:ext cx="8229600" cy="685800"/>
          </a:xfrm>
        </p:spPr>
        <p:txBody>
          <a:bodyPr/>
          <a:lstStyle/>
          <a:p>
            <a:pPr marL="0" indent="0">
              <a:buNone/>
            </a:pPr>
            <a:r>
              <a:rPr lang="zh-CN" altLang="en-US" sz="2800" b="1" dirty="0" smtClean="0"/>
              <a:t>工程中常见的网络分析方法：</a:t>
            </a:r>
            <a:endParaRPr lang="zh-CN" altLang="en-US" sz="2800" b="1"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20</a:t>
            </a:fld>
            <a:endParaRPr lang="en-US" altLang="zh-CN"/>
          </a:p>
        </p:txBody>
      </p:sp>
      <p:sp>
        <p:nvSpPr>
          <p:cNvPr id="5" name="矩形 4"/>
          <p:cNvSpPr/>
          <p:nvPr/>
        </p:nvSpPr>
        <p:spPr>
          <a:xfrm>
            <a:off x="2971800" y="3048000"/>
            <a:ext cx="2743200" cy="1676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209800" y="3411500"/>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209800" y="4273038"/>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715000" y="3429000"/>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15000" y="4232031"/>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133600" y="33909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133600" y="42291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467454" y="33909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477000" y="4195763"/>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 Box 26"/>
          <p:cNvSpPr txBox="1">
            <a:spLocks noChangeArrowheads="1"/>
          </p:cNvSpPr>
          <p:nvPr/>
        </p:nvSpPr>
        <p:spPr bwMode="auto">
          <a:xfrm>
            <a:off x="2079040" y="3573115"/>
            <a:ext cx="4235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2400" i="1" dirty="0">
                <a:solidFill>
                  <a:srgbClr val="0000FF"/>
                </a:solidFill>
              </a:rPr>
              <a:t>v</a:t>
            </a:r>
            <a:r>
              <a:rPr lang="en-US" altLang="zh-CN" sz="2400" baseline="-25000" dirty="0">
                <a:solidFill>
                  <a:srgbClr val="0000FF"/>
                </a:solidFill>
              </a:rPr>
              <a:t>1</a:t>
            </a:r>
            <a:endParaRPr lang="en-US" altLang="zh-CN" sz="2400" dirty="0">
              <a:solidFill>
                <a:srgbClr val="0000FF"/>
              </a:solidFill>
            </a:endParaRPr>
          </a:p>
        </p:txBody>
      </p:sp>
      <p:sp>
        <p:nvSpPr>
          <p:cNvPr id="16" name="Text Box 24"/>
          <p:cNvSpPr txBox="1">
            <a:spLocks noChangeArrowheads="1"/>
          </p:cNvSpPr>
          <p:nvPr/>
        </p:nvSpPr>
        <p:spPr bwMode="auto">
          <a:xfrm>
            <a:off x="2272822" y="2611841"/>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i="1" dirty="0">
                <a:solidFill>
                  <a:srgbClr val="0000FF"/>
                </a:solidFill>
              </a:rPr>
              <a:t>i</a:t>
            </a:r>
            <a:r>
              <a:rPr lang="en-US" altLang="zh-CN" sz="3200" baseline="-25000" dirty="0">
                <a:solidFill>
                  <a:srgbClr val="0000FF"/>
                </a:solidFill>
              </a:rPr>
              <a:t>1</a:t>
            </a:r>
            <a:endParaRPr lang="en-US" altLang="zh-CN" sz="3200" dirty="0">
              <a:solidFill>
                <a:srgbClr val="0000FF"/>
              </a:solidFill>
            </a:endParaRPr>
          </a:p>
        </p:txBody>
      </p:sp>
      <p:sp>
        <p:nvSpPr>
          <p:cNvPr id="17" name="Text Box 23"/>
          <p:cNvSpPr txBox="1">
            <a:spLocks noChangeArrowheads="1"/>
          </p:cNvSpPr>
          <p:nvPr/>
        </p:nvSpPr>
        <p:spPr bwMode="auto">
          <a:xfrm>
            <a:off x="1778022" y="3903375"/>
            <a:ext cx="3209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18" name="Text Box 23"/>
          <p:cNvSpPr txBox="1">
            <a:spLocks noChangeArrowheads="1"/>
          </p:cNvSpPr>
          <p:nvPr/>
        </p:nvSpPr>
        <p:spPr bwMode="auto">
          <a:xfrm>
            <a:off x="1769392" y="3100286"/>
            <a:ext cx="346575" cy="59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19" name="Line 22"/>
          <p:cNvSpPr>
            <a:spLocks noChangeShapeType="1"/>
          </p:cNvSpPr>
          <p:nvPr/>
        </p:nvSpPr>
        <p:spPr bwMode="auto">
          <a:xfrm>
            <a:off x="2362200" y="3340893"/>
            <a:ext cx="304800" cy="0"/>
          </a:xfrm>
          <a:prstGeom prst="line">
            <a:avLst/>
          </a:prstGeom>
          <a:noFill/>
          <a:ln w="28575">
            <a:solidFill>
              <a:srgbClr val="00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cxnSp>
        <p:nvCxnSpPr>
          <p:cNvPr id="21" name="直接箭头连接符 20"/>
          <p:cNvCxnSpPr/>
          <p:nvPr/>
        </p:nvCxnSpPr>
        <p:spPr>
          <a:xfrm flipV="1">
            <a:off x="2268967" y="3445605"/>
            <a:ext cx="0" cy="25501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270600" y="3926132"/>
            <a:ext cx="8078" cy="33724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3" name="Text Box 23"/>
          <p:cNvSpPr txBox="1">
            <a:spLocks noChangeArrowheads="1"/>
          </p:cNvSpPr>
          <p:nvPr/>
        </p:nvSpPr>
        <p:spPr bwMode="auto">
          <a:xfrm>
            <a:off x="6636999" y="3903375"/>
            <a:ext cx="3209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54" name="Text Box 23"/>
          <p:cNvSpPr txBox="1">
            <a:spLocks noChangeArrowheads="1"/>
          </p:cNvSpPr>
          <p:nvPr/>
        </p:nvSpPr>
        <p:spPr bwMode="auto">
          <a:xfrm>
            <a:off x="6587856" y="3133703"/>
            <a:ext cx="4187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55" name="Text Box 24"/>
          <p:cNvSpPr txBox="1">
            <a:spLocks noChangeArrowheads="1"/>
          </p:cNvSpPr>
          <p:nvPr/>
        </p:nvSpPr>
        <p:spPr bwMode="auto">
          <a:xfrm>
            <a:off x="6059160" y="2680401"/>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i="1" dirty="0" smtClean="0">
                <a:solidFill>
                  <a:srgbClr val="0000FF"/>
                </a:solidFill>
              </a:rPr>
              <a:t>i</a:t>
            </a:r>
            <a:r>
              <a:rPr lang="en-US" altLang="zh-CN" sz="3200" baseline="-25000" dirty="0" smtClean="0">
                <a:solidFill>
                  <a:srgbClr val="0000FF"/>
                </a:solidFill>
              </a:rPr>
              <a:t>2</a:t>
            </a:r>
            <a:endParaRPr lang="en-US" altLang="zh-CN" sz="3200" dirty="0">
              <a:solidFill>
                <a:srgbClr val="0000FF"/>
              </a:solidFill>
            </a:endParaRPr>
          </a:p>
        </p:txBody>
      </p:sp>
      <p:sp>
        <p:nvSpPr>
          <p:cNvPr id="56" name="Line 22"/>
          <p:cNvSpPr>
            <a:spLocks noChangeShapeType="1"/>
          </p:cNvSpPr>
          <p:nvPr/>
        </p:nvSpPr>
        <p:spPr bwMode="auto">
          <a:xfrm>
            <a:off x="6062071" y="3311378"/>
            <a:ext cx="304800" cy="0"/>
          </a:xfrm>
          <a:prstGeom prst="line">
            <a:avLst/>
          </a:prstGeom>
          <a:noFill/>
          <a:ln w="38100">
            <a:solidFill>
              <a:srgbClr val="0000FF"/>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7" name="Text Box 26"/>
          <p:cNvSpPr txBox="1">
            <a:spLocks noChangeArrowheads="1"/>
          </p:cNvSpPr>
          <p:nvPr/>
        </p:nvSpPr>
        <p:spPr bwMode="auto">
          <a:xfrm>
            <a:off x="5982120" y="3542156"/>
            <a:ext cx="4235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2400" i="1" dirty="0" smtClean="0">
                <a:solidFill>
                  <a:srgbClr val="0000FF"/>
                </a:solidFill>
              </a:rPr>
              <a:t>v</a:t>
            </a:r>
            <a:r>
              <a:rPr lang="en-US" altLang="zh-CN" sz="2400" baseline="-25000" dirty="0" smtClean="0">
                <a:solidFill>
                  <a:srgbClr val="0000FF"/>
                </a:solidFill>
              </a:rPr>
              <a:t>2</a:t>
            </a:r>
            <a:endParaRPr lang="en-US" altLang="zh-CN" sz="2400" dirty="0">
              <a:solidFill>
                <a:srgbClr val="0000FF"/>
              </a:solidFill>
            </a:endParaRPr>
          </a:p>
        </p:txBody>
      </p:sp>
      <p:cxnSp>
        <p:nvCxnSpPr>
          <p:cNvPr id="58" name="直接箭头连接符 57"/>
          <p:cNvCxnSpPr/>
          <p:nvPr/>
        </p:nvCxnSpPr>
        <p:spPr>
          <a:xfrm flipV="1">
            <a:off x="6177719" y="3426091"/>
            <a:ext cx="0" cy="25501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6173680" y="3895173"/>
            <a:ext cx="8078" cy="33724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34663" y="3149890"/>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1</a:t>
            </a:r>
            <a:r>
              <a:rPr lang="en-US" altLang="zh-CN" sz="2800" b="1" baseline="-25000" dirty="0">
                <a:solidFill>
                  <a:schemeClr val="bg1"/>
                </a:solidFill>
                <a:latin typeface="Times New Roman" panose="02020603050405020304" pitchFamily="18" charset="0"/>
                <a:cs typeface="Times New Roman" panose="02020603050405020304" pitchFamily="18" charset="0"/>
              </a:rPr>
              <a:t>1</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4479801" y="3183995"/>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12</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1" name="文本框 30"/>
          <p:cNvSpPr txBox="1"/>
          <p:nvPr/>
        </p:nvSpPr>
        <p:spPr>
          <a:xfrm>
            <a:off x="3334663" y="3926132"/>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a:solidFill>
                  <a:schemeClr val="bg1"/>
                </a:solidFill>
                <a:latin typeface="Times New Roman" panose="02020603050405020304" pitchFamily="18" charset="0"/>
                <a:cs typeface="Times New Roman" panose="02020603050405020304" pitchFamily="18" charset="0"/>
              </a:rPr>
              <a:t>2</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1</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474949" y="3967490"/>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22</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3306432" y="3138030"/>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11</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451570" y="3172135"/>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12</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5" name="文本框 34"/>
          <p:cNvSpPr txBox="1"/>
          <p:nvPr/>
        </p:nvSpPr>
        <p:spPr>
          <a:xfrm>
            <a:off x="3306432" y="3914272"/>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21</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6" name="文本框 35"/>
          <p:cNvSpPr txBox="1"/>
          <p:nvPr/>
        </p:nvSpPr>
        <p:spPr>
          <a:xfrm>
            <a:off x="4446718" y="3955630"/>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22</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508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1"/>
                                        </p:tgtEl>
                                      </p:cBhvr>
                                    </p:animEffect>
                                    <p:set>
                                      <p:cBhvr>
                                        <p:cTn id="41" dur="1" fill="hold">
                                          <p:stCondLst>
                                            <p:cond delay="499"/>
                                          </p:stCondLst>
                                        </p:cTn>
                                        <p:tgtEl>
                                          <p:spTgt spid="3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2"/>
                                        </p:tgtEl>
                                      </p:cBhvr>
                                    </p:animEffect>
                                    <p:set>
                                      <p:cBhvr>
                                        <p:cTn id="44" dur="1" fill="hold">
                                          <p:stCondLst>
                                            <p:cond delay="499"/>
                                          </p:stCondLst>
                                        </p:cTn>
                                        <p:tgtEl>
                                          <p:spTgt spid="3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3"/>
                                        </p:tgtEl>
                                      </p:cBhvr>
                                    </p:animEffect>
                                    <p:set>
                                      <p:cBhvr>
                                        <p:cTn id="59" dur="1" fill="hold">
                                          <p:stCondLst>
                                            <p:cond delay="499"/>
                                          </p:stCondLst>
                                        </p:cTn>
                                        <p:tgtEl>
                                          <p:spTgt spid="33"/>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4"/>
                                        </p:tgtEl>
                                      </p:cBhvr>
                                    </p:animEffect>
                                    <p:set>
                                      <p:cBhvr>
                                        <p:cTn id="62" dur="1" fill="hold">
                                          <p:stCondLst>
                                            <p:cond delay="499"/>
                                          </p:stCondLst>
                                        </p:cTn>
                                        <p:tgtEl>
                                          <p:spTgt spid="3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35"/>
                                        </p:tgtEl>
                                      </p:cBhvr>
                                    </p:animEffect>
                                    <p:set>
                                      <p:cBhvr>
                                        <p:cTn id="65" dur="1" fill="hold">
                                          <p:stCondLst>
                                            <p:cond delay="499"/>
                                          </p:stCondLst>
                                        </p:cTn>
                                        <p:tgtEl>
                                          <p:spTgt spid="3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6"/>
                                        </p:tgtEl>
                                      </p:cBhvr>
                                    </p:animEffect>
                                    <p:set>
                                      <p:cBhvr>
                                        <p:cTn id="68"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53" grpId="0"/>
      <p:bldP spid="54" grpId="0"/>
      <p:bldP spid="55" grpId="0"/>
      <p:bldP spid="57" grpId="0"/>
      <p:bldP spid="6" grpId="0"/>
      <p:bldP spid="6"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1219200" y="4768057"/>
            <a:ext cx="2667000" cy="184943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54647" y="22225"/>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单端口和多端口网络</a:t>
            </a:r>
          </a:p>
        </p:txBody>
      </p:sp>
      <p:sp>
        <p:nvSpPr>
          <p:cNvPr id="3" name="内容占位符 2"/>
          <p:cNvSpPr>
            <a:spLocks noGrp="1"/>
          </p:cNvSpPr>
          <p:nvPr>
            <p:ph idx="1"/>
          </p:nvPr>
        </p:nvSpPr>
        <p:spPr>
          <a:xfrm>
            <a:off x="455829" y="925757"/>
            <a:ext cx="8427249" cy="1524000"/>
          </a:xfrm>
        </p:spPr>
        <p:txBody>
          <a:bodyPr/>
          <a:lstStyle/>
          <a:p>
            <a:pPr marL="0" indent="0" algn="just">
              <a:lnSpc>
                <a:spcPts val="3600"/>
              </a:lnSpc>
              <a:buNone/>
            </a:pPr>
            <a:r>
              <a:rPr lang="zh-CN" altLang="en-US" sz="2400" b="1" dirty="0" smtClean="0">
                <a:solidFill>
                  <a:srgbClr val="000000"/>
                </a:solidFill>
              </a:rPr>
              <a:t>      </a:t>
            </a:r>
            <a:r>
              <a:rPr lang="zh-CN" altLang="en-US" sz="2000" b="1" dirty="0" smtClean="0">
                <a:solidFill>
                  <a:srgbClr val="000000"/>
                </a:solidFill>
              </a:rPr>
              <a:t>网络模型</a:t>
            </a:r>
            <a:r>
              <a:rPr lang="zh-CN" altLang="en-US" sz="2000" b="1" dirty="0">
                <a:solidFill>
                  <a:srgbClr val="000000"/>
                </a:solidFill>
              </a:rPr>
              <a:t>可以大量减少无源和有源器件数目；避开电路的复杂性和非线性效应；简化网络输入和输出特性的关系；最重要的是不必了解系统内部的结构就可以通过实验确定网络输入和输出参数。</a:t>
            </a:r>
            <a:endParaRPr lang="zh-CN" altLang="en-US" sz="2400" b="1" dirty="0"/>
          </a:p>
        </p:txBody>
      </p:sp>
      <p:sp>
        <p:nvSpPr>
          <p:cNvPr id="5" name="Rectangle 4"/>
          <p:cNvSpPr>
            <a:spLocks noChangeArrowheads="1"/>
          </p:cNvSpPr>
          <p:nvPr/>
        </p:nvSpPr>
        <p:spPr bwMode="auto">
          <a:xfrm>
            <a:off x="310179" y="2362200"/>
            <a:ext cx="28575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3200" dirty="0" smtClean="0">
                <a:solidFill>
                  <a:srgbClr val="0000FF"/>
                </a:solidFill>
              </a:rPr>
              <a:t>基本</a:t>
            </a:r>
            <a:r>
              <a:rPr lang="zh-CN" altLang="en-US" sz="3200" dirty="0">
                <a:solidFill>
                  <a:srgbClr val="0000FF"/>
                </a:solidFill>
              </a:rPr>
              <a:t>定义</a:t>
            </a:r>
          </a:p>
        </p:txBody>
      </p:sp>
      <p:grpSp>
        <p:nvGrpSpPr>
          <p:cNvPr id="6" name="Group 105"/>
          <p:cNvGrpSpPr>
            <a:grpSpLocks/>
          </p:cNvGrpSpPr>
          <p:nvPr/>
        </p:nvGrpSpPr>
        <p:grpSpPr bwMode="auto">
          <a:xfrm>
            <a:off x="4453554" y="2407444"/>
            <a:ext cx="4535493" cy="3448050"/>
            <a:chOff x="2798" y="1776"/>
            <a:chExt cx="2857" cy="2172"/>
          </a:xfrm>
        </p:grpSpPr>
        <p:sp>
          <p:nvSpPr>
            <p:cNvPr id="14" name="Rectangle 5"/>
            <p:cNvSpPr>
              <a:spLocks noChangeArrowheads="1"/>
            </p:cNvSpPr>
            <p:nvPr/>
          </p:nvSpPr>
          <p:spPr bwMode="auto">
            <a:xfrm>
              <a:off x="3928" y="2558"/>
              <a:ext cx="624" cy="136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5" name="Text Box 6"/>
            <p:cNvSpPr txBox="1">
              <a:spLocks noChangeArrowheads="1"/>
            </p:cNvSpPr>
            <p:nvPr/>
          </p:nvSpPr>
          <p:spPr bwMode="auto">
            <a:xfrm>
              <a:off x="3956" y="3002"/>
              <a:ext cx="5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a:solidFill>
                    <a:srgbClr val="000000"/>
                  </a:solidFill>
                </a:rPr>
                <a:t>多端口</a:t>
              </a:r>
            </a:p>
            <a:p>
              <a:r>
                <a:rPr lang="zh-CN" altLang="en-US">
                  <a:solidFill>
                    <a:srgbClr val="000000"/>
                  </a:solidFill>
                </a:rPr>
                <a:t>  网络</a:t>
              </a:r>
            </a:p>
          </p:txBody>
        </p:sp>
        <p:sp>
          <p:nvSpPr>
            <p:cNvPr id="16" name="Line 7"/>
            <p:cNvSpPr>
              <a:spLocks noChangeShapeType="1"/>
            </p:cNvSpPr>
            <p:nvPr/>
          </p:nvSpPr>
          <p:spPr bwMode="auto">
            <a:xfrm>
              <a:off x="4552" y="324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7" name="Line 8"/>
            <p:cNvSpPr>
              <a:spLocks noChangeShapeType="1"/>
            </p:cNvSpPr>
            <p:nvPr/>
          </p:nvSpPr>
          <p:spPr bwMode="auto">
            <a:xfrm>
              <a:off x="4552" y="306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8" name="Oval 9"/>
            <p:cNvSpPr>
              <a:spLocks noChangeArrowheads="1"/>
            </p:cNvSpPr>
            <p:nvPr/>
          </p:nvSpPr>
          <p:spPr bwMode="auto">
            <a:xfrm>
              <a:off x="4840" y="321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9" name="Oval 10"/>
            <p:cNvSpPr>
              <a:spLocks noChangeArrowheads="1"/>
            </p:cNvSpPr>
            <p:nvPr/>
          </p:nvSpPr>
          <p:spPr bwMode="auto">
            <a:xfrm>
              <a:off x="4840" y="303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0" name="Line 11"/>
            <p:cNvSpPr>
              <a:spLocks noChangeShapeType="1"/>
            </p:cNvSpPr>
            <p:nvPr/>
          </p:nvSpPr>
          <p:spPr bwMode="auto">
            <a:xfrm>
              <a:off x="4612" y="3014"/>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1" name="Text Box 12"/>
            <p:cNvSpPr txBox="1">
              <a:spLocks noChangeArrowheads="1"/>
            </p:cNvSpPr>
            <p:nvPr/>
          </p:nvSpPr>
          <p:spPr bwMode="auto">
            <a:xfrm>
              <a:off x="4887" y="309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22" name="Text Box 13"/>
            <p:cNvSpPr txBox="1">
              <a:spLocks noChangeArrowheads="1"/>
            </p:cNvSpPr>
            <p:nvPr/>
          </p:nvSpPr>
          <p:spPr bwMode="auto">
            <a:xfrm>
              <a:off x="4666" y="2788"/>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4</a:t>
              </a:r>
              <a:endParaRPr lang="en-US" altLang="zh-CN"/>
            </a:p>
          </p:txBody>
        </p:sp>
        <p:sp>
          <p:nvSpPr>
            <p:cNvPr id="23" name="Text Box 14"/>
            <p:cNvSpPr txBox="1">
              <a:spLocks noChangeArrowheads="1"/>
            </p:cNvSpPr>
            <p:nvPr/>
          </p:nvSpPr>
          <p:spPr bwMode="auto">
            <a:xfrm>
              <a:off x="4862" y="2930"/>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24" name="Text Box 15"/>
            <p:cNvSpPr txBox="1">
              <a:spLocks noChangeArrowheads="1"/>
            </p:cNvSpPr>
            <p:nvPr/>
          </p:nvSpPr>
          <p:spPr bwMode="auto">
            <a:xfrm>
              <a:off x="4642" y="2990"/>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4</a:t>
              </a:r>
              <a:endParaRPr lang="en-US" altLang="zh-CN"/>
            </a:p>
          </p:txBody>
        </p:sp>
        <p:sp>
          <p:nvSpPr>
            <p:cNvPr id="25" name="Rectangle 16"/>
            <p:cNvSpPr>
              <a:spLocks noChangeArrowheads="1"/>
            </p:cNvSpPr>
            <p:nvPr/>
          </p:nvSpPr>
          <p:spPr bwMode="auto">
            <a:xfrm>
              <a:off x="3292" y="1954"/>
              <a:ext cx="624" cy="384"/>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6" name="Text Box 17"/>
            <p:cNvSpPr txBox="1">
              <a:spLocks noChangeArrowheads="1"/>
            </p:cNvSpPr>
            <p:nvPr/>
          </p:nvSpPr>
          <p:spPr bwMode="auto">
            <a:xfrm>
              <a:off x="3320" y="1930"/>
              <a:ext cx="5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dirty="0">
                  <a:solidFill>
                    <a:srgbClr val="000000"/>
                  </a:solidFill>
                </a:rPr>
                <a:t>单端口</a:t>
              </a:r>
            </a:p>
            <a:p>
              <a:r>
                <a:rPr lang="zh-CN" altLang="en-US" dirty="0">
                  <a:solidFill>
                    <a:srgbClr val="000000"/>
                  </a:solidFill>
                </a:rPr>
                <a:t>  网络</a:t>
              </a:r>
            </a:p>
          </p:txBody>
        </p:sp>
        <p:sp>
          <p:nvSpPr>
            <p:cNvPr id="27" name="Line 18"/>
            <p:cNvSpPr>
              <a:spLocks noChangeShapeType="1"/>
            </p:cNvSpPr>
            <p:nvPr/>
          </p:nvSpPr>
          <p:spPr bwMode="auto">
            <a:xfrm>
              <a:off x="3004" y="227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8" name="Line 19"/>
            <p:cNvSpPr>
              <a:spLocks noChangeShapeType="1"/>
            </p:cNvSpPr>
            <p:nvPr/>
          </p:nvSpPr>
          <p:spPr bwMode="auto">
            <a:xfrm>
              <a:off x="3004" y="20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9" name="Oval 20"/>
            <p:cNvSpPr>
              <a:spLocks noChangeArrowheads="1"/>
            </p:cNvSpPr>
            <p:nvPr/>
          </p:nvSpPr>
          <p:spPr bwMode="auto">
            <a:xfrm>
              <a:off x="2956" y="225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0" name="Oval 21"/>
            <p:cNvSpPr>
              <a:spLocks noChangeArrowheads="1"/>
            </p:cNvSpPr>
            <p:nvPr/>
          </p:nvSpPr>
          <p:spPr bwMode="auto">
            <a:xfrm>
              <a:off x="2956" y="20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1" name="Line 22"/>
            <p:cNvSpPr>
              <a:spLocks noChangeShapeType="1"/>
            </p:cNvSpPr>
            <p:nvPr/>
          </p:nvSpPr>
          <p:spPr bwMode="auto">
            <a:xfrm>
              <a:off x="3016" y="199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2" name="Text Box 23"/>
            <p:cNvSpPr txBox="1">
              <a:spLocks noChangeArrowheads="1"/>
            </p:cNvSpPr>
            <p:nvPr/>
          </p:nvSpPr>
          <p:spPr bwMode="auto">
            <a:xfrm>
              <a:off x="2810" y="213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dirty="0"/>
                <a:t>-</a:t>
              </a:r>
            </a:p>
          </p:txBody>
        </p:sp>
        <p:sp>
          <p:nvSpPr>
            <p:cNvPr id="33" name="Text Box 24"/>
            <p:cNvSpPr txBox="1">
              <a:spLocks noChangeArrowheads="1"/>
            </p:cNvSpPr>
            <p:nvPr/>
          </p:nvSpPr>
          <p:spPr bwMode="auto">
            <a:xfrm>
              <a:off x="2840" y="1776"/>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dirty="0"/>
                <a:t>i</a:t>
              </a:r>
              <a:r>
                <a:rPr lang="en-US" altLang="zh-CN" baseline="-25000" dirty="0"/>
                <a:t>1</a:t>
              </a:r>
              <a:endParaRPr lang="en-US" altLang="zh-CN" dirty="0"/>
            </a:p>
          </p:txBody>
        </p:sp>
        <p:sp>
          <p:nvSpPr>
            <p:cNvPr id="34" name="Text Box 25"/>
            <p:cNvSpPr txBox="1">
              <a:spLocks noChangeArrowheads="1"/>
            </p:cNvSpPr>
            <p:nvPr/>
          </p:nvSpPr>
          <p:spPr bwMode="auto">
            <a:xfrm>
              <a:off x="2798" y="191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dirty="0"/>
                <a:t>+</a:t>
              </a:r>
            </a:p>
          </p:txBody>
        </p:sp>
        <p:sp>
          <p:nvSpPr>
            <p:cNvPr id="35" name="Text Box 26"/>
            <p:cNvSpPr txBox="1">
              <a:spLocks noChangeArrowheads="1"/>
            </p:cNvSpPr>
            <p:nvPr/>
          </p:nvSpPr>
          <p:spPr bwMode="auto">
            <a:xfrm>
              <a:off x="2798" y="2014"/>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dirty="0"/>
                <a:t>v</a:t>
              </a:r>
              <a:r>
                <a:rPr lang="en-US" altLang="zh-CN" baseline="-25000" dirty="0"/>
                <a:t>1</a:t>
              </a:r>
              <a:endParaRPr lang="en-US" altLang="zh-CN" dirty="0"/>
            </a:p>
          </p:txBody>
        </p:sp>
        <p:grpSp>
          <p:nvGrpSpPr>
            <p:cNvPr id="36" name="Group 77"/>
            <p:cNvGrpSpPr>
              <a:grpSpLocks/>
            </p:cNvGrpSpPr>
            <p:nvPr/>
          </p:nvGrpSpPr>
          <p:grpSpPr bwMode="auto">
            <a:xfrm>
              <a:off x="3446" y="3366"/>
              <a:ext cx="494" cy="582"/>
              <a:chOff x="2164" y="3522"/>
              <a:chExt cx="494" cy="582"/>
            </a:xfrm>
          </p:grpSpPr>
          <p:sp>
            <p:nvSpPr>
              <p:cNvPr id="103" name="Line 27"/>
              <p:cNvSpPr>
                <a:spLocks noChangeShapeType="1"/>
              </p:cNvSpPr>
              <p:nvPr/>
            </p:nvSpPr>
            <p:spPr bwMode="auto">
              <a:xfrm>
                <a:off x="2370" y="399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4" name="Line 28"/>
              <p:cNvSpPr>
                <a:spLocks noChangeShapeType="1"/>
              </p:cNvSpPr>
              <p:nvPr/>
            </p:nvSpPr>
            <p:spPr bwMode="auto">
              <a:xfrm>
                <a:off x="2370" y="380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5" name="Oval 29"/>
              <p:cNvSpPr>
                <a:spLocks noChangeArrowheads="1"/>
              </p:cNvSpPr>
              <p:nvPr/>
            </p:nvSpPr>
            <p:spPr bwMode="auto">
              <a:xfrm>
                <a:off x="2322" y="397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6" name="Oval 30"/>
              <p:cNvSpPr>
                <a:spLocks noChangeArrowheads="1"/>
              </p:cNvSpPr>
              <p:nvPr/>
            </p:nvSpPr>
            <p:spPr bwMode="auto">
              <a:xfrm>
                <a:off x="2322" y="378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7" name="Line 31"/>
              <p:cNvSpPr>
                <a:spLocks noChangeShapeType="1"/>
              </p:cNvSpPr>
              <p:nvPr/>
            </p:nvSpPr>
            <p:spPr bwMode="auto">
              <a:xfrm>
                <a:off x="2382" y="376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8" name="Text Box 32"/>
              <p:cNvSpPr txBox="1">
                <a:spLocks noChangeArrowheads="1"/>
              </p:cNvSpPr>
              <p:nvPr/>
            </p:nvSpPr>
            <p:spPr bwMode="auto">
              <a:xfrm>
                <a:off x="2176" y="385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09" name="Text Box 33"/>
              <p:cNvSpPr txBox="1">
                <a:spLocks noChangeArrowheads="1"/>
              </p:cNvSpPr>
              <p:nvPr/>
            </p:nvSpPr>
            <p:spPr bwMode="auto">
              <a:xfrm>
                <a:off x="2320" y="3522"/>
                <a:ext cx="3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N-1</a:t>
                </a:r>
                <a:endParaRPr lang="en-US" altLang="zh-CN"/>
              </a:p>
            </p:txBody>
          </p:sp>
          <p:sp>
            <p:nvSpPr>
              <p:cNvPr id="110" name="Text Box 34"/>
              <p:cNvSpPr txBox="1">
                <a:spLocks noChangeArrowheads="1"/>
              </p:cNvSpPr>
              <p:nvPr/>
            </p:nvSpPr>
            <p:spPr bwMode="auto">
              <a:xfrm>
                <a:off x="2164" y="368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11" name="Text Box 35"/>
              <p:cNvSpPr txBox="1">
                <a:spLocks noChangeArrowheads="1"/>
              </p:cNvSpPr>
              <p:nvPr/>
            </p:nvSpPr>
            <p:spPr bwMode="auto">
              <a:xfrm>
                <a:off x="2308" y="3746"/>
                <a:ext cx="3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N-1</a:t>
                </a:r>
                <a:endParaRPr lang="en-US" altLang="zh-CN"/>
              </a:p>
            </p:txBody>
          </p:sp>
        </p:grpSp>
        <p:sp>
          <p:nvSpPr>
            <p:cNvPr id="37" name="Rectangle 36"/>
            <p:cNvSpPr>
              <a:spLocks noChangeArrowheads="1"/>
            </p:cNvSpPr>
            <p:nvPr/>
          </p:nvSpPr>
          <p:spPr bwMode="auto">
            <a:xfrm>
              <a:off x="4494" y="1954"/>
              <a:ext cx="624" cy="384"/>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8" name="Text Box 37"/>
            <p:cNvSpPr txBox="1">
              <a:spLocks noChangeArrowheads="1"/>
            </p:cNvSpPr>
            <p:nvPr/>
          </p:nvSpPr>
          <p:spPr bwMode="auto">
            <a:xfrm>
              <a:off x="4534" y="1930"/>
              <a:ext cx="5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a:solidFill>
                    <a:srgbClr val="000000"/>
                  </a:solidFill>
                </a:rPr>
                <a:t>双端口</a:t>
              </a:r>
            </a:p>
            <a:p>
              <a:r>
                <a:rPr lang="zh-CN" altLang="en-US">
                  <a:solidFill>
                    <a:srgbClr val="000000"/>
                  </a:solidFill>
                </a:rPr>
                <a:t>  网络</a:t>
              </a:r>
            </a:p>
          </p:txBody>
        </p:sp>
        <p:sp>
          <p:nvSpPr>
            <p:cNvPr id="39" name="Line 38"/>
            <p:cNvSpPr>
              <a:spLocks noChangeShapeType="1"/>
            </p:cNvSpPr>
            <p:nvPr/>
          </p:nvSpPr>
          <p:spPr bwMode="auto">
            <a:xfrm>
              <a:off x="5130" y="227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0" name="Line 39"/>
            <p:cNvSpPr>
              <a:spLocks noChangeShapeType="1"/>
            </p:cNvSpPr>
            <p:nvPr/>
          </p:nvSpPr>
          <p:spPr bwMode="auto">
            <a:xfrm>
              <a:off x="5130" y="20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1" name="Oval 40"/>
            <p:cNvSpPr>
              <a:spLocks noChangeArrowheads="1"/>
            </p:cNvSpPr>
            <p:nvPr/>
          </p:nvSpPr>
          <p:spPr bwMode="auto">
            <a:xfrm>
              <a:off x="5418" y="225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2" name="Oval 41"/>
            <p:cNvSpPr>
              <a:spLocks noChangeArrowheads="1"/>
            </p:cNvSpPr>
            <p:nvPr/>
          </p:nvSpPr>
          <p:spPr bwMode="auto">
            <a:xfrm>
              <a:off x="5418" y="20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3" name="Line 42"/>
            <p:cNvSpPr>
              <a:spLocks noChangeShapeType="1"/>
            </p:cNvSpPr>
            <p:nvPr/>
          </p:nvSpPr>
          <p:spPr bwMode="auto">
            <a:xfrm>
              <a:off x="5178" y="1990"/>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4" name="Text Box 43"/>
            <p:cNvSpPr txBox="1">
              <a:spLocks noChangeArrowheads="1"/>
            </p:cNvSpPr>
            <p:nvPr/>
          </p:nvSpPr>
          <p:spPr bwMode="auto">
            <a:xfrm>
              <a:off x="5453" y="213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45" name="Text Box 44"/>
            <p:cNvSpPr txBox="1">
              <a:spLocks noChangeArrowheads="1"/>
            </p:cNvSpPr>
            <p:nvPr/>
          </p:nvSpPr>
          <p:spPr bwMode="auto">
            <a:xfrm>
              <a:off x="5298" y="1776"/>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2</a:t>
              </a:r>
              <a:endParaRPr lang="en-US" altLang="zh-CN"/>
            </a:p>
          </p:txBody>
        </p:sp>
        <p:sp>
          <p:nvSpPr>
            <p:cNvPr id="46" name="Text Box 45"/>
            <p:cNvSpPr txBox="1">
              <a:spLocks noChangeArrowheads="1"/>
            </p:cNvSpPr>
            <p:nvPr/>
          </p:nvSpPr>
          <p:spPr bwMode="auto">
            <a:xfrm>
              <a:off x="5428" y="191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47" name="Text Box 46"/>
            <p:cNvSpPr txBox="1">
              <a:spLocks noChangeArrowheads="1"/>
            </p:cNvSpPr>
            <p:nvPr/>
          </p:nvSpPr>
          <p:spPr bwMode="auto">
            <a:xfrm>
              <a:off x="5416" y="2026"/>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2</a:t>
              </a:r>
              <a:endParaRPr lang="en-US" altLang="zh-CN"/>
            </a:p>
          </p:txBody>
        </p:sp>
        <p:sp>
          <p:nvSpPr>
            <p:cNvPr id="48" name="Line 47"/>
            <p:cNvSpPr>
              <a:spLocks noChangeShapeType="1"/>
            </p:cNvSpPr>
            <p:nvPr/>
          </p:nvSpPr>
          <p:spPr bwMode="auto">
            <a:xfrm>
              <a:off x="4218" y="227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9" name="Line 48"/>
            <p:cNvSpPr>
              <a:spLocks noChangeShapeType="1"/>
            </p:cNvSpPr>
            <p:nvPr/>
          </p:nvSpPr>
          <p:spPr bwMode="auto">
            <a:xfrm>
              <a:off x="4218" y="20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0" name="Oval 49"/>
            <p:cNvSpPr>
              <a:spLocks noChangeArrowheads="1"/>
            </p:cNvSpPr>
            <p:nvPr/>
          </p:nvSpPr>
          <p:spPr bwMode="auto">
            <a:xfrm>
              <a:off x="4170" y="225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1" name="Oval 50"/>
            <p:cNvSpPr>
              <a:spLocks noChangeArrowheads="1"/>
            </p:cNvSpPr>
            <p:nvPr/>
          </p:nvSpPr>
          <p:spPr bwMode="auto">
            <a:xfrm>
              <a:off x="4170" y="20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2" name="Line 51"/>
            <p:cNvSpPr>
              <a:spLocks noChangeShapeType="1"/>
            </p:cNvSpPr>
            <p:nvPr/>
          </p:nvSpPr>
          <p:spPr bwMode="auto">
            <a:xfrm>
              <a:off x="4230" y="199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3" name="Text Box 52"/>
            <p:cNvSpPr txBox="1">
              <a:spLocks noChangeArrowheads="1"/>
            </p:cNvSpPr>
            <p:nvPr/>
          </p:nvSpPr>
          <p:spPr bwMode="auto">
            <a:xfrm>
              <a:off x="4024" y="215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54" name="Text Box 53"/>
            <p:cNvSpPr txBox="1">
              <a:spLocks noChangeArrowheads="1"/>
            </p:cNvSpPr>
            <p:nvPr/>
          </p:nvSpPr>
          <p:spPr bwMode="auto">
            <a:xfrm>
              <a:off x="4066" y="1776"/>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1</a:t>
              </a:r>
              <a:endParaRPr lang="en-US" altLang="zh-CN"/>
            </a:p>
          </p:txBody>
        </p:sp>
        <p:sp>
          <p:nvSpPr>
            <p:cNvPr id="55" name="Text Box 54"/>
            <p:cNvSpPr txBox="1">
              <a:spLocks noChangeArrowheads="1"/>
            </p:cNvSpPr>
            <p:nvPr/>
          </p:nvSpPr>
          <p:spPr bwMode="auto">
            <a:xfrm>
              <a:off x="4012" y="191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56" name="Text Box 55"/>
            <p:cNvSpPr txBox="1">
              <a:spLocks noChangeArrowheads="1"/>
            </p:cNvSpPr>
            <p:nvPr/>
          </p:nvSpPr>
          <p:spPr bwMode="auto">
            <a:xfrm>
              <a:off x="4012" y="2014"/>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1</a:t>
              </a:r>
              <a:endParaRPr lang="en-US" altLang="zh-CN"/>
            </a:p>
          </p:txBody>
        </p:sp>
        <p:grpSp>
          <p:nvGrpSpPr>
            <p:cNvPr id="57" name="Group 57"/>
            <p:cNvGrpSpPr>
              <a:grpSpLocks/>
            </p:cNvGrpSpPr>
            <p:nvPr/>
          </p:nvGrpSpPr>
          <p:grpSpPr bwMode="auto">
            <a:xfrm>
              <a:off x="3440" y="2368"/>
              <a:ext cx="494" cy="570"/>
              <a:chOff x="2164" y="2524"/>
              <a:chExt cx="494" cy="570"/>
            </a:xfrm>
          </p:grpSpPr>
          <p:sp>
            <p:nvSpPr>
              <p:cNvPr id="94" name="Line 58"/>
              <p:cNvSpPr>
                <a:spLocks noChangeShapeType="1"/>
              </p:cNvSpPr>
              <p:nvPr/>
            </p:nvSpPr>
            <p:spPr bwMode="auto">
              <a:xfrm>
                <a:off x="2370" y="298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5" name="Line 59"/>
              <p:cNvSpPr>
                <a:spLocks noChangeShapeType="1"/>
              </p:cNvSpPr>
              <p:nvPr/>
            </p:nvSpPr>
            <p:spPr bwMode="auto">
              <a:xfrm>
                <a:off x="2370" y="279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6" name="Oval 60"/>
              <p:cNvSpPr>
                <a:spLocks noChangeArrowheads="1"/>
              </p:cNvSpPr>
              <p:nvPr/>
            </p:nvSpPr>
            <p:spPr bwMode="auto">
              <a:xfrm>
                <a:off x="2322" y="296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7" name="Oval 61"/>
              <p:cNvSpPr>
                <a:spLocks noChangeArrowheads="1"/>
              </p:cNvSpPr>
              <p:nvPr/>
            </p:nvSpPr>
            <p:spPr bwMode="auto">
              <a:xfrm>
                <a:off x="2322" y="277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8" name="Line 62"/>
              <p:cNvSpPr>
                <a:spLocks noChangeShapeType="1"/>
              </p:cNvSpPr>
              <p:nvPr/>
            </p:nvSpPr>
            <p:spPr bwMode="auto">
              <a:xfrm>
                <a:off x="2382" y="275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9" name="Text Box 63"/>
              <p:cNvSpPr txBox="1">
                <a:spLocks noChangeArrowheads="1"/>
              </p:cNvSpPr>
              <p:nvPr/>
            </p:nvSpPr>
            <p:spPr bwMode="auto">
              <a:xfrm>
                <a:off x="2176" y="284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00" name="Text Box 64"/>
              <p:cNvSpPr txBox="1">
                <a:spLocks noChangeArrowheads="1"/>
              </p:cNvSpPr>
              <p:nvPr/>
            </p:nvSpPr>
            <p:spPr bwMode="auto">
              <a:xfrm>
                <a:off x="2344" y="2524"/>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1</a:t>
                </a:r>
                <a:endParaRPr lang="en-US" altLang="zh-CN"/>
              </a:p>
            </p:txBody>
          </p:sp>
          <p:sp>
            <p:nvSpPr>
              <p:cNvPr id="101" name="Text Box 65"/>
              <p:cNvSpPr txBox="1">
                <a:spLocks noChangeArrowheads="1"/>
              </p:cNvSpPr>
              <p:nvPr/>
            </p:nvSpPr>
            <p:spPr bwMode="auto">
              <a:xfrm>
                <a:off x="2164" y="267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02" name="Text Box 66"/>
              <p:cNvSpPr txBox="1">
                <a:spLocks noChangeArrowheads="1"/>
              </p:cNvSpPr>
              <p:nvPr/>
            </p:nvSpPr>
            <p:spPr bwMode="auto">
              <a:xfrm>
                <a:off x="2308" y="2748"/>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1</a:t>
                </a:r>
                <a:endParaRPr lang="en-US" altLang="zh-CN"/>
              </a:p>
            </p:txBody>
          </p:sp>
        </p:grpSp>
        <p:grpSp>
          <p:nvGrpSpPr>
            <p:cNvPr id="58" name="Group 67"/>
            <p:cNvGrpSpPr>
              <a:grpSpLocks/>
            </p:cNvGrpSpPr>
            <p:nvPr/>
          </p:nvGrpSpPr>
          <p:grpSpPr bwMode="auto">
            <a:xfrm>
              <a:off x="3446" y="2778"/>
              <a:ext cx="494" cy="570"/>
              <a:chOff x="2164" y="2524"/>
              <a:chExt cx="494" cy="570"/>
            </a:xfrm>
          </p:grpSpPr>
          <p:sp>
            <p:nvSpPr>
              <p:cNvPr id="85" name="Line 68"/>
              <p:cNvSpPr>
                <a:spLocks noChangeShapeType="1"/>
              </p:cNvSpPr>
              <p:nvPr/>
            </p:nvSpPr>
            <p:spPr bwMode="auto">
              <a:xfrm>
                <a:off x="2370" y="298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6" name="Line 69"/>
              <p:cNvSpPr>
                <a:spLocks noChangeShapeType="1"/>
              </p:cNvSpPr>
              <p:nvPr/>
            </p:nvSpPr>
            <p:spPr bwMode="auto">
              <a:xfrm>
                <a:off x="2370" y="279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7" name="Oval 70"/>
              <p:cNvSpPr>
                <a:spLocks noChangeArrowheads="1"/>
              </p:cNvSpPr>
              <p:nvPr/>
            </p:nvSpPr>
            <p:spPr bwMode="auto">
              <a:xfrm>
                <a:off x="2322" y="296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8" name="Oval 71"/>
              <p:cNvSpPr>
                <a:spLocks noChangeArrowheads="1"/>
              </p:cNvSpPr>
              <p:nvPr/>
            </p:nvSpPr>
            <p:spPr bwMode="auto">
              <a:xfrm>
                <a:off x="2322" y="277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9" name="Line 72"/>
              <p:cNvSpPr>
                <a:spLocks noChangeShapeType="1"/>
              </p:cNvSpPr>
              <p:nvPr/>
            </p:nvSpPr>
            <p:spPr bwMode="auto">
              <a:xfrm>
                <a:off x="2382" y="275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0" name="Text Box 73"/>
              <p:cNvSpPr txBox="1">
                <a:spLocks noChangeArrowheads="1"/>
              </p:cNvSpPr>
              <p:nvPr/>
            </p:nvSpPr>
            <p:spPr bwMode="auto">
              <a:xfrm>
                <a:off x="2176" y="284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91" name="Text Box 74"/>
              <p:cNvSpPr txBox="1">
                <a:spLocks noChangeArrowheads="1"/>
              </p:cNvSpPr>
              <p:nvPr/>
            </p:nvSpPr>
            <p:spPr bwMode="auto">
              <a:xfrm>
                <a:off x="2344" y="2524"/>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3</a:t>
                </a:r>
                <a:endParaRPr lang="en-US" altLang="zh-CN"/>
              </a:p>
            </p:txBody>
          </p:sp>
          <p:sp>
            <p:nvSpPr>
              <p:cNvPr id="92" name="Text Box 75"/>
              <p:cNvSpPr txBox="1">
                <a:spLocks noChangeArrowheads="1"/>
              </p:cNvSpPr>
              <p:nvPr/>
            </p:nvSpPr>
            <p:spPr bwMode="auto">
              <a:xfrm>
                <a:off x="2164" y="267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93" name="Text Box 76"/>
              <p:cNvSpPr txBox="1">
                <a:spLocks noChangeArrowheads="1"/>
              </p:cNvSpPr>
              <p:nvPr/>
            </p:nvSpPr>
            <p:spPr bwMode="auto">
              <a:xfrm>
                <a:off x="2308" y="2748"/>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3</a:t>
                </a:r>
                <a:endParaRPr lang="en-US" altLang="zh-CN"/>
              </a:p>
            </p:txBody>
          </p:sp>
        </p:grpSp>
        <p:sp>
          <p:nvSpPr>
            <p:cNvPr id="59" name="Line 78"/>
            <p:cNvSpPr>
              <a:spLocks noChangeShapeType="1"/>
            </p:cNvSpPr>
            <p:nvPr/>
          </p:nvSpPr>
          <p:spPr bwMode="auto">
            <a:xfrm>
              <a:off x="4552" y="381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0" name="Line 79"/>
            <p:cNvSpPr>
              <a:spLocks noChangeShapeType="1"/>
            </p:cNvSpPr>
            <p:nvPr/>
          </p:nvSpPr>
          <p:spPr bwMode="auto">
            <a:xfrm>
              <a:off x="4552" y="36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1" name="Oval 80"/>
            <p:cNvSpPr>
              <a:spLocks noChangeArrowheads="1"/>
            </p:cNvSpPr>
            <p:nvPr/>
          </p:nvSpPr>
          <p:spPr bwMode="auto">
            <a:xfrm>
              <a:off x="4840" y="379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2" name="Oval 81"/>
            <p:cNvSpPr>
              <a:spLocks noChangeArrowheads="1"/>
            </p:cNvSpPr>
            <p:nvPr/>
          </p:nvSpPr>
          <p:spPr bwMode="auto">
            <a:xfrm>
              <a:off x="4840" y="36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3" name="Line 82"/>
            <p:cNvSpPr>
              <a:spLocks noChangeShapeType="1"/>
            </p:cNvSpPr>
            <p:nvPr/>
          </p:nvSpPr>
          <p:spPr bwMode="auto">
            <a:xfrm>
              <a:off x="4612" y="3590"/>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4" name="Text Box 83"/>
            <p:cNvSpPr txBox="1">
              <a:spLocks noChangeArrowheads="1"/>
            </p:cNvSpPr>
            <p:nvPr/>
          </p:nvSpPr>
          <p:spPr bwMode="auto">
            <a:xfrm>
              <a:off x="4887" y="367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65" name="Text Box 84"/>
            <p:cNvSpPr txBox="1">
              <a:spLocks noChangeArrowheads="1"/>
            </p:cNvSpPr>
            <p:nvPr/>
          </p:nvSpPr>
          <p:spPr bwMode="auto">
            <a:xfrm>
              <a:off x="4666" y="3364"/>
              <a:ext cx="2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N</a:t>
              </a:r>
              <a:endParaRPr lang="en-US" altLang="zh-CN"/>
            </a:p>
          </p:txBody>
        </p:sp>
        <p:sp>
          <p:nvSpPr>
            <p:cNvPr id="66" name="Text Box 85"/>
            <p:cNvSpPr txBox="1">
              <a:spLocks noChangeArrowheads="1"/>
            </p:cNvSpPr>
            <p:nvPr/>
          </p:nvSpPr>
          <p:spPr bwMode="auto">
            <a:xfrm>
              <a:off x="4862" y="3506"/>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67" name="Text Box 86"/>
            <p:cNvSpPr txBox="1">
              <a:spLocks noChangeArrowheads="1"/>
            </p:cNvSpPr>
            <p:nvPr/>
          </p:nvSpPr>
          <p:spPr bwMode="auto">
            <a:xfrm>
              <a:off x="4642" y="3554"/>
              <a:ext cx="26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N</a:t>
              </a:r>
              <a:endParaRPr lang="en-US" altLang="zh-CN"/>
            </a:p>
          </p:txBody>
        </p:sp>
        <p:sp>
          <p:nvSpPr>
            <p:cNvPr id="68" name="Line 87"/>
            <p:cNvSpPr>
              <a:spLocks noChangeShapeType="1"/>
            </p:cNvSpPr>
            <p:nvPr/>
          </p:nvSpPr>
          <p:spPr bwMode="auto">
            <a:xfrm>
              <a:off x="4552" y="282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9" name="Line 88"/>
            <p:cNvSpPr>
              <a:spLocks noChangeShapeType="1"/>
            </p:cNvSpPr>
            <p:nvPr/>
          </p:nvSpPr>
          <p:spPr bwMode="auto">
            <a:xfrm>
              <a:off x="4552" y="264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0" name="Oval 89"/>
            <p:cNvSpPr>
              <a:spLocks noChangeArrowheads="1"/>
            </p:cNvSpPr>
            <p:nvPr/>
          </p:nvSpPr>
          <p:spPr bwMode="auto">
            <a:xfrm>
              <a:off x="4840" y="279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1" name="Oval 90"/>
            <p:cNvSpPr>
              <a:spLocks noChangeArrowheads="1"/>
            </p:cNvSpPr>
            <p:nvPr/>
          </p:nvSpPr>
          <p:spPr bwMode="auto">
            <a:xfrm>
              <a:off x="4840" y="261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2" name="Line 91"/>
            <p:cNvSpPr>
              <a:spLocks noChangeShapeType="1"/>
            </p:cNvSpPr>
            <p:nvPr/>
          </p:nvSpPr>
          <p:spPr bwMode="auto">
            <a:xfrm>
              <a:off x="4612" y="2594"/>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3" name="Text Box 92"/>
            <p:cNvSpPr txBox="1">
              <a:spLocks noChangeArrowheads="1"/>
            </p:cNvSpPr>
            <p:nvPr/>
          </p:nvSpPr>
          <p:spPr bwMode="auto">
            <a:xfrm>
              <a:off x="4887" y="267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74" name="Text Box 93"/>
            <p:cNvSpPr txBox="1">
              <a:spLocks noChangeArrowheads="1"/>
            </p:cNvSpPr>
            <p:nvPr/>
          </p:nvSpPr>
          <p:spPr bwMode="auto">
            <a:xfrm>
              <a:off x="4612" y="2368"/>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2</a:t>
              </a:r>
              <a:endParaRPr lang="en-US" altLang="zh-CN"/>
            </a:p>
          </p:txBody>
        </p:sp>
        <p:sp>
          <p:nvSpPr>
            <p:cNvPr id="75" name="Text Box 94"/>
            <p:cNvSpPr txBox="1">
              <a:spLocks noChangeArrowheads="1"/>
            </p:cNvSpPr>
            <p:nvPr/>
          </p:nvSpPr>
          <p:spPr bwMode="auto">
            <a:xfrm>
              <a:off x="4862" y="2510"/>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76" name="Text Box 95"/>
            <p:cNvSpPr txBox="1">
              <a:spLocks noChangeArrowheads="1"/>
            </p:cNvSpPr>
            <p:nvPr/>
          </p:nvSpPr>
          <p:spPr bwMode="auto">
            <a:xfrm>
              <a:off x="4642" y="2570"/>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2</a:t>
              </a:r>
              <a:endParaRPr lang="en-US" altLang="zh-CN"/>
            </a:p>
          </p:txBody>
        </p:sp>
        <p:sp>
          <p:nvSpPr>
            <p:cNvPr id="77" name="Line 96"/>
            <p:cNvSpPr>
              <a:spLocks noChangeShapeType="1"/>
            </p:cNvSpPr>
            <p:nvPr/>
          </p:nvSpPr>
          <p:spPr bwMode="auto">
            <a:xfrm>
              <a:off x="4786" y="3300"/>
              <a:ext cx="0" cy="147"/>
            </a:xfrm>
            <a:prstGeom prst="line">
              <a:avLst/>
            </a:prstGeom>
            <a:noFill/>
            <a:ln w="38100">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8" name="Line 97"/>
            <p:cNvSpPr>
              <a:spLocks noChangeShapeType="1"/>
            </p:cNvSpPr>
            <p:nvPr/>
          </p:nvSpPr>
          <p:spPr bwMode="auto">
            <a:xfrm>
              <a:off x="3730" y="3300"/>
              <a:ext cx="0" cy="147"/>
            </a:xfrm>
            <a:prstGeom prst="line">
              <a:avLst/>
            </a:prstGeom>
            <a:noFill/>
            <a:ln w="38100">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9" name="Text Box 98"/>
            <p:cNvSpPr txBox="1">
              <a:spLocks noChangeArrowheads="1"/>
            </p:cNvSpPr>
            <p:nvPr/>
          </p:nvSpPr>
          <p:spPr bwMode="auto">
            <a:xfrm>
              <a:off x="4992" y="3002"/>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4 </a:t>
              </a:r>
              <a:r>
                <a:rPr lang="zh-CN" altLang="en-US">
                  <a:solidFill>
                    <a:srgbClr val="0000FF"/>
                  </a:solidFill>
                </a:rPr>
                <a:t>端口</a:t>
              </a:r>
            </a:p>
          </p:txBody>
        </p:sp>
        <p:sp>
          <p:nvSpPr>
            <p:cNvPr id="80" name="Text Box 99"/>
            <p:cNvSpPr txBox="1">
              <a:spLocks noChangeArrowheads="1"/>
            </p:cNvSpPr>
            <p:nvPr/>
          </p:nvSpPr>
          <p:spPr bwMode="auto">
            <a:xfrm>
              <a:off x="4972" y="3600"/>
              <a:ext cx="5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N </a:t>
              </a:r>
              <a:r>
                <a:rPr lang="zh-CN" altLang="en-US">
                  <a:solidFill>
                    <a:srgbClr val="0000FF"/>
                  </a:solidFill>
                </a:rPr>
                <a:t>端口</a:t>
              </a:r>
            </a:p>
          </p:txBody>
        </p:sp>
        <p:sp>
          <p:nvSpPr>
            <p:cNvPr id="81" name="Text Box 100"/>
            <p:cNvSpPr txBox="1">
              <a:spLocks noChangeArrowheads="1"/>
            </p:cNvSpPr>
            <p:nvPr/>
          </p:nvSpPr>
          <p:spPr bwMode="auto">
            <a:xfrm>
              <a:off x="4992" y="2628"/>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2 </a:t>
              </a:r>
              <a:r>
                <a:rPr lang="zh-CN" altLang="en-US">
                  <a:solidFill>
                    <a:srgbClr val="0000FF"/>
                  </a:solidFill>
                </a:rPr>
                <a:t>端口</a:t>
              </a:r>
            </a:p>
          </p:txBody>
        </p:sp>
        <p:sp>
          <p:nvSpPr>
            <p:cNvPr id="82" name="Text Box 101"/>
            <p:cNvSpPr txBox="1">
              <a:spLocks noChangeArrowheads="1"/>
            </p:cNvSpPr>
            <p:nvPr/>
          </p:nvSpPr>
          <p:spPr bwMode="auto">
            <a:xfrm>
              <a:off x="2934" y="3002"/>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3 </a:t>
              </a:r>
              <a:r>
                <a:rPr lang="zh-CN" altLang="en-US">
                  <a:solidFill>
                    <a:srgbClr val="0000FF"/>
                  </a:solidFill>
                </a:rPr>
                <a:t>端口</a:t>
              </a:r>
            </a:p>
          </p:txBody>
        </p:sp>
        <p:sp>
          <p:nvSpPr>
            <p:cNvPr id="83" name="Text Box 102"/>
            <p:cNvSpPr txBox="1">
              <a:spLocks noChangeArrowheads="1"/>
            </p:cNvSpPr>
            <p:nvPr/>
          </p:nvSpPr>
          <p:spPr bwMode="auto">
            <a:xfrm>
              <a:off x="2934" y="2628"/>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1 </a:t>
              </a:r>
              <a:r>
                <a:rPr lang="zh-CN" altLang="en-US">
                  <a:solidFill>
                    <a:srgbClr val="0000FF"/>
                  </a:solidFill>
                </a:rPr>
                <a:t>端口</a:t>
              </a:r>
            </a:p>
          </p:txBody>
        </p:sp>
        <p:sp>
          <p:nvSpPr>
            <p:cNvPr id="84" name="Text Box 103"/>
            <p:cNvSpPr txBox="1">
              <a:spLocks noChangeArrowheads="1"/>
            </p:cNvSpPr>
            <p:nvPr/>
          </p:nvSpPr>
          <p:spPr bwMode="auto">
            <a:xfrm>
              <a:off x="2895" y="3626"/>
              <a:ext cx="6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N-1</a:t>
              </a:r>
              <a:r>
                <a:rPr lang="zh-CN" altLang="en-US">
                  <a:solidFill>
                    <a:srgbClr val="0000FF"/>
                  </a:solidFill>
                </a:rPr>
                <a:t>端口</a:t>
              </a:r>
            </a:p>
          </p:txBody>
        </p:sp>
      </p:grpSp>
      <p:pic>
        <p:nvPicPr>
          <p:cNvPr id="7"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098" y="3539332"/>
            <a:ext cx="37385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48" y="4829969"/>
            <a:ext cx="4029075" cy="178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图片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973" y="3036094"/>
            <a:ext cx="363061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Line 109"/>
          <p:cNvSpPr>
            <a:spLocks noChangeShapeType="1"/>
          </p:cNvSpPr>
          <p:nvPr/>
        </p:nvSpPr>
        <p:spPr bwMode="auto">
          <a:xfrm>
            <a:off x="926123" y="4026694"/>
            <a:ext cx="0" cy="187325"/>
          </a:xfrm>
          <a:prstGeom prst="line">
            <a:avLst/>
          </a:prstGeom>
          <a:noFill/>
          <a:ln w="38100">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pic>
        <p:nvPicPr>
          <p:cNvPr id="11" name="图片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448" y="4179094"/>
            <a:ext cx="39528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图片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1308" y="5937250"/>
            <a:ext cx="2555875" cy="920750"/>
          </a:xfrm>
          <a:prstGeom prst="rect">
            <a:avLst/>
          </a:prstGeom>
          <a:solidFill>
            <a:schemeClr val="accent5"/>
          </a:solidFill>
          <a:ln>
            <a:noFill/>
          </a:ln>
          <a:effectLst/>
          <a:extLst/>
        </p:spPr>
      </p:pic>
      <p:sp>
        <p:nvSpPr>
          <p:cNvPr id="13" name="Text Box 112"/>
          <p:cNvSpPr txBox="1">
            <a:spLocks noChangeArrowheads="1"/>
          </p:cNvSpPr>
          <p:nvPr/>
        </p:nvSpPr>
        <p:spPr bwMode="auto">
          <a:xfrm>
            <a:off x="4602773" y="5976144"/>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b="0">
                <a:solidFill>
                  <a:srgbClr val="000000"/>
                </a:solidFill>
              </a:rPr>
              <a:t>其中</a:t>
            </a:r>
          </a:p>
        </p:txBody>
      </p:sp>
      <p:sp>
        <p:nvSpPr>
          <p:cNvPr id="113" name="文本框 112"/>
          <p:cNvSpPr txBox="1"/>
          <p:nvPr/>
        </p:nvSpPr>
        <p:spPr>
          <a:xfrm>
            <a:off x="4372588" y="6246838"/>
            <a:ext cx="806457" cy="646331"/>
          </a:xfrm>
          <a:prstGeom prst="rect">
            <a:avLst/>
          </a:prstGeom>
          <a:noFill/>
        </p:spPr>
        <p:txBody>
          <a:bodyPr wrap="square" rtlCol="0">
            <a:spAutoFit/>
          </a:bodyPr>
          <a:lstStyle/>
          <a:p>
            <a:r>
              <a:rPr lang="zh-CN" altLang="en-US" b="1" dirty="0" smtClean="0">
                <a:solidFill>
                  <a:srgbClr val="FF0000"/>
                </a:solidFill>
              </a:rPr>
              <a:t>阻抗矩阵</a:t>
            </a:r>
            <a:endParaRPr lang="zh-CN" altLang="en-US" b="1" dirty="0">
              <a:solidFill>
                <a:srgbClr val="FF0000"/>
              </a:solidFill>
            </a:endParaRPr>
          </a:p>
        </p:txBody>
      </p:sp>
      <p:cxnSp>
        <p:nvCxnSpPr>
          <p:cNvPr id="115" name="直接箭头连接符 114"/>
          <p:cNvCxnSpPr/>
          <p:nvPr/>
        </p:nvCxnSpPr>
        <p:spPr>
          <a:xfrm flipH="1" flipV="1">
            <a:off x="3946525" y="6617494"/>
            <a:ext cx="354131" cy="14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253BA5D7-7A10-44AE-B0F9-CC0DE137EDC8}" type="slidenum">
              <a:rPr lang="en-US" altLang="zh-CN" smtClean="0"/>
              <a:pPr/>
              <a:t>21</a:t>
            </a:fld>
            <a:endParaRPr lang="en-US" altLang="zh-CN"/>
          </a:p>
        </p:txBody>
      </p:sp>
    </p:spTree>
    <p:extLst>
      <p:ext uri="{BB962C8B-B14F-4D97-AF65-F5344CB8AC3E}">
        <p14:creationId xmlns:p14="http://schemas.microsoft.com/office/powerpoint/2010/main" val="358959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758087" y="295550"/>
            <a:ext cx="2667000" cy="184943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0776" y="336550"/>
            <a:ext cx="22606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5"/>
          <p:cNvSpPr txBox="1">
            <a:spLocks noChangeArrowheads="1"/>
          </p:cNvSpPr>
          <p:nvPr/>
        </p:nvSpPr>
        <p:spPr bwMode="auto">
          <a:xfrm>
            <a:off x="5335588" y="5334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b="0" dirty="0">
                <a:solidFill>
                  <a:srgbClr val="000000"/>
                </a:solidFill>
              </a:rPr>
              <a:t>其中</a:t>
            </a:r>
          </a:p>
        </p:txBody>
      </p:sp>
      <p:sp>
        <p:nvSpPr>
          <p:cNvPr id="7" name="Text Box 6"/>
          <p:cNvSpPr txBox="1">
            <a:spLocks noChangeArrowheads="1"/>
          </p:cNvSpPr>
          <p:nvPr/>
        </p:nvSpPr>
        <p:spPr bwMode="auto">
          <a:xfrm>
            <a:off x="214313" y="5651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b="0">
                <a:solidFill>
                  <a:srgbClr val="000000"/>
                </a:solidFill>
              </a:rPr>
              <a:t>同理：</a:t>
            </a:r>
          </a:p>
        </p:txBody>
      </p:sp>
      <p:pic>
        <p:nvPicPr>
          <p:cNvPr id="8"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8388" y="339725"/>
            <a:ext cx="3857625" cy="178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8"/>
          <p:cNvSpPr txBox="1">
            <a:spLocks noChangeArrowheads="1"/>
          </p:cNvSpPr>
          <p:nvPr/>
        </p:nvSpPr>
        <p:spPr bwMode="auto">
          <a:xfrm>
            <a:off x="150813" y="2438400"/>
            <a:ext cx="5420074" cy="49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pPr>
              <a:lnSpc>
                <a:spcPct val="120000"/>
              </a:lnSpc>
            </a:pPr>
            <a:r>
              <a:rPr lang="zh-CN" altLang="en-US" sz="2400" dirty="0" smtClean="0">
                <a:solidFill>
                  <a:srgbClr val="000000"/>
                </a:solidFill>
              </a:rPr>
              <a:t>例</a:t>
            </a:r>
            <a:r>
              <a:rPr lang="en-US" altLang="zh-CN" sz="2400" b="0" dirty="0" smtClean="0">
                <a:solidFill>
                  <a:srgbClr val="000000"/>
                </a:solidFill>
              </a:rPr>
              <a:t>  </a:t>
            </a:r>
            <a:r>
              <a:rPr lang="zh-CN" altLang="en-US" sz="2400" b="0" dirty="0">
                <a:solidFill>
                  <a:srgbClr val="000000"/>
                </a:solidFill>
              </a:rPr>
              <a:t>求</a:t>
            </a:r>
            <a:r>
              <a:rPr lang="en-US" altLang="zh-CN" sz="2400" b="0" dirty="0">
                <a:solidFill>
                  <a:srgbClr val="000000"/>
                </a:solidFill>
              </a:rPr>
              <a:t>π</a:t>
            </a:r>
            <a:r>
              <a:rPr lang="zh-CN" altLang="en-US" sz="2400" b="0" dirty="0">
                <a:solidFill>
                  <a:srgbClr val="000000"/>
                </a:solidFill>
              </a:rPr>
              <a:t>形网络的阻抗矩阵和导纳矩阵。</a:t>
            </a:r>
          </a:p>
        </p:txBody>
      </p:sp>
      <p:sp>
        <p:nvSpPr>
          <p:cNvPr id="10" name="Text Box 9"/>
          <p:cNvSpPr txBox="1">
            <a:spLocks noChangeArrowheads="1"/>
          </p:cNvSpPr>
          <p:nvPr/>
        </p:nvSpPr>
        <p:spPr bwMode="auto">
          <a:xfrm>
            <a:off x="173038" y="30099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a:solidFill>
                  <a:srgbClr val="000000"/>
                </a:solidFill>
              </a:rPr>
              <a:t>解：</a:t>
            </a:r>
            <a:endParaRPr lang="zh-CN" altLang="en-US" sz="2400" b="0">
              <a:solidFill>
                <a:srgbClr val="000000"/>
              </a:solidFill>
            </a:endParaRPr>
          </a:p>
        </p:txBody>
      </p:sp>
      <p:grpSp>
        <p:nvGrpSpPr>
          <p:cNvPr id="11" name="Group 66"/>
          <p:cNvGrpSpPr>
            <a:grpSpLocks/>
          </p:cNvGrpSpPr>
          <p:nvPr/>
        </p:nvGrpSpPr>
        <p:grpSpPr bwMode="auto">
          <a:xfrm>
            <a:off x="6116638" y="1098551"/>
            <a:ext cx="2328863" cy="1484313"/>
            <a:chOff x="3948" y="912"/>
            <a:chExt cx="1467" cy="935"/>
          </a:xfrm>
        </p:grpSpPr>
        <p:sp>
          <p:nvSpPr>
            <p:cNvPr id="23" name="Text Box 12"/>
            <p:cNvSpPr txBox="1">
              <a:spLocks noChangeArrowheads="1"/>
            </p:cNvSpPr>
            <p:nvPr/>
          </p:nvSpPr>
          <p:spPr bwMode="auto">
            <a:xfrm>
              <a:off x="5080" y="92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sz="2400" baseline="-25000"/>
                <a:t>2</a:t>
              </a:r>
              <a:endParaRPr lang="en-US" altLang="zh-CN" sz="2400"/>
            </a:p>
          </p:txBody>
        </p:sp>
        <p:sp>
          <p:nvSpPr>
            <p:cNvPr id="24" name="Line 13"/>
            <p:cNvSpPr>
              <a:spLocks noChangeShapeType="1"/>
            </p:cNvSpPr>
            <p:nvPr/>
          </p:nvSpPr>
          <p:spPr bwMode="auto">
            <a:xfrm>
              <a:off x="4056" y="1800"/>
              <a:ext cx="1215"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5" name="Line 14"/>
            <p:cNvSpPr>
              <a:spLocks noChangeShapeType="1"/>
            </p:cNvSpPr>
            <p:nvPr/>
          </p:nvSpPr>
          <p:spPr bwMode="auto">
            <a:xfrm>
              <a:off x="4824" y="1271"/>
              <a:ext cx="45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6" name="Rectangle 16"/>
            <p:cNvSpPr>
              <a:spLocks noChangeArrowheads="1"/>
            </p:cNvSpPr>
            <p:nvPr/>
          </p:nvSpPr>
          <p:spPr bwMode="auto">
            <a:xfrm>
              <a:off x="4527" y="1220"/>
              <a:ext cx="291" cy="101"/>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7" name="Line 20"/>
            <p:cNvSpPr>
              <a:spLocks noChangeShapeType="1"/>
            </p:cNvSpPr>
            <p:nvPr/>
          </p:nvSpPr>
          <p:spPr bwMode="auto">
            <a:xfrm>
              <a:off x="4963" y="1661"/>
              <a:ext cx="0" cy="143"/>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8" name="Line 21"/>
            <p:cNvSpPr>
              <a:spLocks noChangeShapeType="1"/>
            </p:cNvSpPr>
            <p:nvPr/>
          </p:nvSpPr>
          <p:spPr bwMode="auto">
            <a:xfrm>
              <a:off x="4963" y="1271"/>
              <a:ext cx="0" cy="15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9" name="Text Box 22"/>
            <p:cNvSpPr txBox="1">
              <a:spLocks noChangeArrowheads="1"/>
            </p:cNvSpPr>
            <p:nvPr/>
          </p:nvSpPr>
          <p:spPr bwMode="auto">
            <a:xfrm>
              <a:off x="5164" y="1367"/>
              <a:ext cx="2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sz="2400" baseline="-25000"/>
                <a:t>2</a:t>
              </a:r>
              <a:endParaRPr lang="en-US" altLang="zh-CN" sz="2400"/>
            </a:p>
          </p:txBody>
        </p:sp>
        <p:sp>
          <p:nvSpPr>
            <p:cNvPr id="30" name="Rectangle 23"/>
            <p:cNvSpPr>
              <a:spLocks noChangeArrowheads="1"/>
            </p:cNvSpPr>
            <p:nvPr/>
          </p:nvSpPr>
          <p:spPr bwMode="auto">
            <a:xfrm>
              <a:off x="4911" y="1415"/>
              <a:ext cx="105" cy="246"/>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1" name="Text Box 27"/>
            <p:cNvSpPr txBox="1">
              <a:spLocks noChangeArrowheads="1"/>
            </p:cNvSpPr>
            <p:nvPr/>
          </p:nvSpPr>
          <p:spPr bwMode="auto">
            <a:xfrm>
              <a:off x="5184" y="1233"/>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2" name="Text Box 28"/>
            <p:cNvSpPr txBox="1">
              <a:spLocks noChangeArrowheads="1"/>
            </p:cNvSpPr>
            <p:nvPr/>
          </p:nvSpPr>
          <p:spPr bwMode="auto">
            <a:xfrm>
              <a:off x="3972" y="1596"/>
              <a:ext cx="16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3" name="Text Box 30"/>
            <p:cNvSpPr txBox="1">
              <a:spLocks noChangeArrowheads="1"/>
            </p:cNvSpPr>
            <p:nvPr/>
          </p:nvSpPr>
          <p:spPr bwMode="auto">
            <a:xfrm>
              <a:off x="5195" y="1586"/>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4" name="Text Box 31"/>
            <p:cNvSpPr txBox="1">
              <a:spLocks noChangeArrowheads="1"/>
            </p:cNvSpPr>
            <p:nvPr/>
          </p:nvSpPr>
          <p:spPr bwMode="auto">
            <a:xfrm>
              <a:off x="3960" y="1233"/>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5" name="Oval 33"/>
            <p:cNvSpPr>
              <a:spLocks noChangeArrowheads="1"/>
            </p:cNvSpPr>
            <p:nvPr/>
          </p:nvSpPr>
          <p:spPr bwMode="auto">
            <a:xfrm>
              <a:off x="4020" y="1779"/>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6" name="Oval 36"/>
            <p:cNvSpPr>
              <a:spLocks noChangeArrowheads="1"/>
            </p:cNvSpPr>
            <p:nvPr/>
          </p:nvSpPr>
          <p:spPr bwMode="auto">
            <a:xfrm>
              <a:off x="4368" y="1776"/>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7" name="Oval 37"/>
            <p:cNvSpPr>
              <a:spLocks noChangeArrowheads="1"/>
            </p:cNvSpPr>
            <p:nvPr/>
          </p:nvSpPr>
          <p:spPr bwMode="auto">
            <a:xfrm>
              <a:off x="4947" y="1248"/>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8" name="Line 38"/>
            <p:cNvSpPr>
              <a:spLocks noChangeShapeType="1"/>
            </p:cNvSpPr>
            <p:nvPr/>
          </p:nvSpPr>
          <p:spPr bwMode="auto">
            <a:xfrm>
              <a:off x="4068" y="1271"/>
              <a:ext cx="45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9" name="Line 39"/>
            <p:cNvSpPr>
              <a:spLocks noChangeShapeType="1"/>
            </p:cNvSpPr>
            <p:nvPr/>
          </p:nvSpPr>
          <p:spPr bwMode="auto">
            <a:xfrm>
              <a:off x="4396" y="1661"/>
              <a:ext cx="0" cy="143"/>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0" name="Line 40"/>
            <p:cNvSpPr>
              <a:spLocks noChangeShapeType="1"/>
            </p:cNvSpPr>
            <p:nvPr/>
          </p:nvSpPr>
          <p:spPr bwMode="auto">
            <a:xfrm>
              <a:off x="4396" y="1271"/>
              <a:ext cx="0" cy="15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1" name="Rectangle 41"/>
            <p:cNvSpPr>
              <a:spLocks noChangeArrowheads="1"/>
            </p:cNvSpPr>
            <p:nvPr/>
          </p:nvSpPr>
          <p:spPr bwMode="auto">
            <a:xfrm>
              <a:off x="4344" y="1415"/>
              <a:ext cx="105" cy="246"/>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2" name="Text Box 42"/>
            <p:cNvSpPr txBox="1">
              <a:spLocks noChangeArrowheads="1"/>
            </p:cNvSpPr>
            <p:nvPr/>
          </p:nvSpPr>
          <p:spPr bwMode="auto">
            <a:xfrm>
              <a:off x="4662" y="1356"/>
              <a:ext cx="3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Z</a:t>
              </a:r>
              <a:r>
                <a:rPr lang="en-US" altLang="zh-CN" sz="2400" baseline="-25000"/>
                <a:t>C</a:t>
              </a:r>
              <a:endParaRPr lang="en-US" altLang="zh-CN" sz="2400"/>
            </a:p>
          </p:txBody>
        </p:sp>
        <p:sp>
          <p:nvSpPr>
            <p:cNvPr id="43" name="Text Box 43"/>
            <p:cNvSpPr txBox="1">
              <a:spLocks noChangeArrowheads="1"/>
            </p:cNvSpPr>
            <p:nvPr/>
          </p:nvSpPr>
          <p:spPr bwMode="auto">
            <a:xfrm>
              <a:off x="4416" y="1356"/>
              <a:ext cx="3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Z</a:t>
              </a:r>
              <a:r>
                <a:rPr lang="en-US" altLang="zh-CN" sz="2400" baseline="-25000"/>
                <a:t>A</a:t>
              </a:r>
              <a:endParaRPr lang="en-US" altLang="zh-CN" sz="2400"/>
            </a:p>
          </p:txBody>
        </p:sp>
        <p:sp>
          <p:nvSpPr>
            <p:cNvPr id="44" name="Oval 44"/>
            <p:cNvSpPr>
              <a:spLocks noChangeArrowheads="1"/>
            </p:cNvSpPr>
            <p:nvPr/>
          </p:nvSpPr>
          <p:spPr bwMode="auto">
            <a:xfrm>
              <a:off x="4368" y="1248"/>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5" name="Oval 45"/>
            <p:cNvSpPr>
              <a:spLocks noChangeArrowheads="1"/>
            </p:cNvSpPr>
            <p:nvPr/>
          </p:nvSpPr>
          <p:spPr bwMode="auto">
            <a:xfrm>
              <a:off x="4938" y="1776"/>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6" name="Oval 46"/>
            <p:cNvSpPr>
              <a:spLocks noChangeArrowheads="1"/>
            </p:cNvSpPr>
            <p:nvPr/>
          </p:nvSpPr>
          <p:spPr bwMode="auto">
            <a:xfrm>
              <a:off x="5259" y="124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7" name="Oval 47"/>
            <p:cNvSpPr>
              <a:spLocks noChangeArrowheads="1"/>
            </p:cNvSpPr>
            <p:nvPr/>
          </p:nvSpPr>
          <p:spPr bwMode="auto">
            <a:xfrm>
              <a:off x="5259" y="1779"/>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8" name="Oval 48"/>
            <p:cNvSpPr>
              <a:spLocks noChangeArrowheads="1"/>
            </p:cNvSpPr>
            <p:nvPr/>
          </p:nvSpPr>
          <p:spPr bwMode="auto">
            <a:xfrm>
              <a:off x="4020" y="124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9" name="Text Box 49"/>
            <p:cNvSpPr txBox="1">
              <a:spLocks noChangeArrowheads="1"/>
            </p:cNvSpPr>
            <p:nvPr/>
          </p:nvSpPr>
          <p:spPr bwMode="auto">
            <a:xfrm>
              <a:off x="3948" y="1367"/>
              <a:ext cx="2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sz="2400" baseline="-25000"/>
                <a:t>1</a:t>
              </a:r>
              <a:endParaRPr lang="en-US" altLang="zh-CN" sz="2400"/>
            </a:p>
          </p:txBody>
        </p:sp>
        <p:sp>
          <p:nvSpPr>
            <p:cNvPr id="50" name="Line 50"/>
            <p:cNvSpPr>
              <a:spLocks noChangeShapeType="1"/>
            </p:cNvSpPr>
            <p:nvPr/>
          </p:nvSpPr>
          <p:spPr bwMode="auto">
            <a:xfrm>
              <a:off x="5038" y="1212"/>
              <a:ext cx="218" cy="0"/>
            </a:xfrm>
            <a:prstGeom prst="line">
              <a:avLst/>
            </a:prstGeom>
            <a:noFill/>
            <a:ln w="19050">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1" name="Text Box 51"/>
            <p:cNvSpPr txBox="1">
              <a:spLocks noChangeArrowheads="1"/>
            </p:cNvSpPr>
            <p:nvPr/>
          </p:nvSpPr>
          <p:spPr bwMode="auto">
            <a:xfrm>
              <a:off x="4554" y="9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Z</a:t>
              </a:r>
              <a:r>
                <a:rPr lang="en-US" altLang="zh-CN" sz="2400" baseline="-25000"/>
                <a:t>B</a:t>
              </a:r>
              <a:endParaRPr lang="en-US" altLang="zh-CN" sz="2400"/>
            </a:p>
          </p:txBody>
        </p:sp>
        <p:sp>
          <p:nvSpPr>
            <p:cNvPr id="52" name="Line 52"/>
            <p:cNvSpPr>
              <a:spLocks noChangeShapeType="1"/>
            </p:cNvSpPr>
            <p:nvPr/>
          </p:nvSpPr>
          <p:spPr bwMode="auto">
            <a:xfrm>
              <a:off x="4104" y="1212"/>
              <a:ext cx="218" cy="0"/>
            </a:xfrm>
            <a:prstGeom prst="line">
              <a:avLst/>
            </a:prstGeom>
            <a:noFill/>
            <a:ln w="19050">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3" name="Text Box 53"/>
            <p:cNvSpPr txBox="1">
              <a:spLocks noChangeArrowheads="1"/>
            </p:cNvSpPr>
            <p:nvPr/>
          </p:nvSpPr>
          <p:spPr bwMode="auto">
            <a:xfrm>
              <a:off x="4044" y="92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sz="2400" baseline="-25000"/>
                <a:t>1</a:t>
              </a:r>
              <a:endParaRPr lang="en-US" altLang="zh-CN" sz="2400"/>
            </a:p>
          </p:txBody>
        </p:sp>
      </p:grpSp>
      <p:grpSp>
        <p:nvGrpSpPr>
          <p:cNvPr id="12" name="Group 64"/>
          <p:cNvGrpSpPr>
            <a:grpSpLocks/>
          </p:cNvGrpSpPr>
          <p:nvPr/>
        </p:nvGrpSpPr>
        <p:grpSpPr bwMode="auto">
          <a:xfrm>
            <a:off x="1068388" y="4591050"/>
            <a:ext cx="6684964" cy="1536700"/>
            <a:chOff x="768" y="2968"/>
            <a:chExt cx="4211" cy="1064"/>
          </a:xfrm>
        </p:grpSpPr>
        <p:pic>
          <p:nvPicPr>
            <p:cNvPr id="19"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2" y="2968"/>
              <a:ext cx="1391"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 y="2968"/>
              <a:ext cx="1639"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图片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2" y="3500"/>
              <a:ext cx="1667"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图片 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 y="3500"/>
              <a:ext cx="1391"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3" name="Group 63"/>
          <p:cNvGrpSpPr>
            <a:grpSpLocks/>
          </p:cNvGrpSpPr>
          <p:nvPr/>
        </p:nvGrpSpPr>
        <p:grpSpPr bwMode="auto">
          <a:xfrm>
            <a:off x="1036638" y="2914648"/>
            <a:ext cx="7218364" cy="1676399"/>
            <a:chOff x="748" y="1872"/>
            <a:chExt cx="4547" cy="1104"/>
          </a:xfrm>
        </p:grpSpPr>
        <p:pic>
          <p:nvPicPr>
            <p:cNvPr id="15" name="图片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9" y="1872"/>
              <a:ext cx="1971"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图片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0" y="1880"/>
              <a:ext cx="1986"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图片 1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95" y="2444"/>
              <a:ext cx="2000"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8" y="2444"/>
              <a:ext cx="2014"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4" name="Text Box 65"/>
          <p:cNvSpPr txBox="1">
            <a:spLocks noChangeArrowheads="1"/>
          </p:cNvSpPr>
          <p:nvPr/>
        </p:nvSpPr>
        <p:spPr bwMode="auto">
          <a:xfrm>
            <a:off x="195263" y="6080125"/>
            <a:ext cx="85994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dirty="0"/>
              <a:t>结论：通过假设网络端口为开路或短路状态，容易测得全部参数，且互易。</a:t>
            </a:r>
          </a:p>
        </p:txBody>
      </p:sp>
      <p:sp>
        <p:nvSpPr>
          <p:cNvPr id="55" name="文本框 54"/>
          <p:cNvSpPr txBox="1"/>
          <p:nvPr/>
        </p:nvSpPr>
        <p:spPr>
          <a:xfrm>
            <a:off x="4911475" y="1774331"/>
            <a:ext cx="806457" cy="646331"/>
          </a:xfrm>
          <a:prstGeom prst="rect">
            <a:avLst/>
          </a:prstGeom>
          <a:noFill/>
        </p:spPr>
        <p:txBody>
          <a:bodyPr wrap="square" rtlCol="0">
            <a:spAutoFit/>
          </a:bodyPr>
          <a:lstStyle/>
          <a:p>
            <a:r>
              <a:rPr lang="zh-CN" altLang="en-US" b="1" dirty="0" smtClean="0">
                <a:solidFill>
                  <a:srgbClr val="FF0000"/>
                </a:solidFill>
              </a:rPr>
              <a:t>导纳矩阵</a:t>
            </a:r>
            <a:endParaRPr lang="zh-CN" altLang="en-US" b="1" dirty="0">
              <a:solidFill>
                <a:srgbClr val="FF0000"/>
              </a:solidFill>
            </a:endParaRPr>
          </a:p>
        </p:txBody>
      </p:sp>
      <p:cxnSp>
        <p:nvCxnSpPr>
          <p:cNvPr id="56" name="直接箭头连接符 55"/>
          <p:cNvCxnSpPr/>
          <p:nvPr/>
        </p:nvCxnSpPr>
        <p:spPr>
          <a:xfrm flipH="1" flipV="1">
            <a:off x="4485412" y="2144987"/>
            <a:ext cx="354131" cy="14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内容占位符 2"/>
          <p:cNvSpPr>
            <a:spLocks noGrp="1"/>
          </p:cNvSpPr>
          <p:nvPr>
            <p:ph idx="1"/>
          </p:nvPr>
        </p:nvSpPr>
        <p:spPr>
          <a:xfrm>
            <a:off x="176213" y="6446272"/>
            <a:ext cx="8229600" cy="381000"/>
          </a:xfrm>
        </p:spPr>
        <p:txBody>
          <a:bodyPr/>
          <a:lstStyle/>
          <a:p>
            <a:pPr marL="0" indent="0">
              <a:buNone/>
            </a:pPr>
            <a:r>
              <a:rPr lang="zh-CN" altLang="en-US" sz="2000" b="1" dirty="0" smtClean="0">
                <a:solidFill>
                  <a:srgbClr val="0000FF"/>
                </a:solidFill>
                <a:latin typeface="Times New Roman" panose="02020603050405020304" pitchFamily="18" charset="0"/>
                <a:cs typeface="Times New Roman" panose="02020603050405020304" pitchFamily="18" charset="0"/>
              </a:rPr>
              <a:t>利用矩阵，可以进行网络串联、并联计算。</a:t>
            </a:r>
            <a:endParaRPr lang="zh-CN" altLang="en-US" sz="2000" b="1" dirty="0">
              <a:solidFill>
                <a:srgbClr val="0000FF"/>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22</a:t>
            </a:fld>
            <a:endParaRPr lang="en-US" altLang="zh-CN"/>
          </a:p>
        </p:txBody>
      </p:sp>
    </p:spTree>
    <p:extLst>
      <p:ext uri="{BB962C8B-B14F-4D97-AF65-F5344CB8AC3E}">
        <p14:creationId xmlns:p14="http://schemas.microsoft.com/office/powerpoint/2010/main" val="137284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33196"/>
            <a:ext cx="8229600" cy="1143000"/>
          </a:xfrm>
        </p:spPr>
        <p:txBody>
          <a:bodyP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用散射参量表征器件的特性</a:t>
            </a:r>
          </a:p>
        </p:txBody>
      </p:sp>
      <p:sp>
        <p:nvSpPr>
          <p:cNvPr id="43011" name="Text Box 3"/>
          <p:cNvSpPr txBox="1">
            <a:spLocks noChangeArrowheads="1"/>
          </p:cNvSpPr>
          <p:nvPr/>
        </p:nvSpPr>
        <p:spPr bwMode="auto">
          <a:xfrm>
            <a:off x="381000" y="1176196"/>
            <a:ext cx="85471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kumimoji="0" lang="zh-CN" altLang="en-US" sz="2400" dirty="0"/>
              <a:t>在绝大多数涉及射频系统的技术资料和数据手册中，经常用到散射参量（</a:t>
            </a:r>
            <a:r>
              <a:rPr kumimoji="0" lang="en-US" altLang="zh-CN" sz="2400" dirty="0"/>
              <a:t>S</a:t>
            </a:r>
            <a:r>
              <a:rPr kumimoji="0" lang="zh-CN" altLang="en-US" sz="2400" dirty="0"/>
              <a:t>参数），其重要原因在于：</a:t>
            </a:r>
          </a:p>
          <a:p>
            <a:pPr algn="l" eaLnBrk="1" hangingPunct="1">
              <a:buFontTx/>
              <a:buChar char="•"/>
            </a:pPr>
            <a:r>
              <a:rPr kumimoji="0" lang="zh-CN" altLang="en-US" sz="2400" dirty="0"/>
              <a:t>实际接收系统的特性不能采用终端开路、短路的测量方法；</a:t>
            </a:r>
          </a:p>
          <a:p>
            <a:pPr algn="l" eaLnBrk="1" hangingPunct="1">
              <a:buFontTx/>
              <a:buChar char="•"/>
            </a:pPr>
            <a:r>
              <a:rPr kumimoji="0" lang="zh-CN" altLang="en-US" sz="2400" dirty="0"/>
              <a:t>当采用导线形成短路线时，导线本身存在电感，而且其电感量在高频下非常大；</a:t>
            </a:r>
          </a:p>
          <a:p>
            <a:pPr algn="l" eaLnBrk="1" hangingPunct="1">
              <a:buFontTx/>
              <a:buChar char="•"/>
            </a:pPr>
            <a:r>
              <a:rPr kumimoji="0" lang="zh-CN" altLang="en-US" sz="2400" dirty="0"/>
              <a:t>若采用终端开路，也会在终端形成负载电容，另外，当涉及</a:t>
            </a:r>
            <a:r>
              <a:rPr kumimoji="0" lang="zh-CN" altLang="en-US" sz="2400" dirty="0" smtClean="0"/>
              <a:t>电波电波</a:t>
            </a:r>
            <a:r>
              <a:rPr kumimoji="0" lang="zh-CN" altLang="en-US" sz="2400" dirty="0"/>
              <a:t>传播时也并不希望发射系数的模等于</a:t>
            </a:r>
            <a:r>
              <a:rPr kumimoji="0" lang="en-US" altLang="zh-CN" sz="2400" dirty="0"/>
              <a:t>1</a:t>
            </a:r>
          </a:p>
          <a:p>
            <a:pPr algn="l" eaLnBrk="1" hangingPunct="1"/>
            <a:r>
              <a:rPr kumimoji="0" lang="zh-CN" altLang="en-US" sz="2400" dirty="0"/>
              <a:t>例如，终端的不连续性将导致有害的电压、电波反射，并产生可能造成器件损坏的振荡。</a:t>
            </a:r>
          </a:p>
          <a:p>
            <a:pPr algn="l" eaLnBrk="1" hangingPunct="1">
              <a:buFontTx/>
              <a:buChar char="•"/>
            </a:pPr>
            <a:r>
              <a:rPr kumimoji="0" lang="zh-CN" altLang="en-US" sz="2400" dirty="0"/>
              <a:t>利用</a:t>
            </a:r>
            <a:r>
              <a:rPr kumimoji="0" lang="en-US" altLang="zh-CN" sz="2400" dirty="0"/>
              <a:t>S</a:t>
            </a:r>
            <a:r>
              <a:rPr kumimoji="0" lang="zh-CN" altLang="en-US" sz="2400" dirty="0"/>
              <a:t>参量，就避开了不现实的终端条件；</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23</a:t>
            </a:fld>
            <a:endParaRPr lang="en-US" altLang="zh-CN"/>
          </a:p>
        </p:txBody>
      </p:sp>
    </p:spTree>
    <p:extLst>
      <p:ext uri="{BB962C8B-B14F-4D97-AF65-F5344CB8AC3E}">
        <p14:creationId xmlns:p14="http://schemas.microsoft.com/office/powerpoint/2010/main" val="175791458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7"/>
          <p:cNvSpPr>
            <a:spLocks noChangeArrowheads="1"/>
          </p:cNvSpPr>
          <p:nvPr/>
        </p:nvSpPr>
        <p:spPr bwMode="auto">
          <a:xfrm>
            <a:off x="1295400" y="4438650"/>
            <a:ext cx="579120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2"/>
          <p:cNvSpPr>
            <a:spLocks noChangeArrowheads="1"/>
          </p:cNvSpPr>
          <p:nvPr/>
        </p:nvSpPr>
        <p:spPr bwMode="auto">
          <a:xfrm>
            <a:off x="457200" y="2164660"/>
            <a:ext cx="255666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S </a:t>
            </a:r>
            <a:r>
              <a:rPr lang="zh-CN" altLang="en-US" sz="2800" b="1" dirty="0">
                <a:solidFill>
                  <a:srgbClr val="FF0000"/>
                </a:solidFill>
                <a:latin typeface="Times New Roman" panose="02020603050405020304" pitchFamily="18" charset="0"/>
                <a:cs typeface="Times New Roman" panose="02020603050405020304" pitchFamily="18" charset="0"/>
              </a:rPr>
              <a:t>参量的定义</a:t>
            </a:r>
          </a:p>
        </p:txBody>
      </p:sp>
      <p:sp>
        <p:nvSpPr>
          <p:cNvPr id="8" name="Rectangle 3"/>
          <p:cNvSpPr>
            <a:spLocks noChangeArrowheads="1"/>
          </p:cNvSpPr>
          <p:nvPr/>
        </p:nvSpPr>
        <p:spPr bwMode="auto">
          <a:xfrm>
            <a:off x="2286000" y="195472"/>
            <a:ext cx="47625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0"/>
              </a:spcBef>
            </a:pPr>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散射参量</a:t>
            </a:r>
            <a:r>
              <a:rPr lang="en-US" altLang="zh-CN"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a:t>
            </a:r>
          </a:p>
        </p:txBody>
      </p:sp>
      <p:sp>
        <p:nvSpPr>
          <p:cNvPr id="9" name="Text Box 4"/>
          <p:cNvSpPr txBox="1">
            <a:spLocks noChangeArrowheads="1"/>
          </p:cNvSpPr>
          <p:nvPr/>
        </p:nvSpPr>
        <p:spPr bwMode="auto">
          <a:xfrm>
            <a:off x="345709" y="5920304"/>
            <a:ext cx="8763000" cy="74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b="1" dirty="0" smtClean="0">
                <a:solidFill>
                  <a:srgbClr val="FF0000"/>
                </a:solidFill>
                <a:latin typeface="Times New Roman" panose="02020603050405020304" pitchFamily="18" charset="0"/>
                <a:cs typeface="Times New Roman" panose="02020603050405020304" pitchFamily="18" charset="0"/>
              </a:rPr>
              <a:t>       </a:t>
            </a:r>
            <a:r>
              <a:rPr lang="zh-CN" altLang="en-US" sz="2000" b="1" dirty="0" smtClean="0">
                <a:solidFill>
                  <a:srgbClr val="FF0000"/>
                </a:solidFill>
                <a:latin typeface="Times New Roman" panose="02020603050405020304" pitchFamily="18" charset="0"/>
                <a:cs typeface="Times New Roman" panose="02020603050405020304" pitchFamily="18" charset="0"/>
              </a:rPr>
              <a:t>注意</a:t>
            </a:r>
            <a:r>
              <a:rPr lang="zh-CN" altLang="en-US" sz="2000" b="1" dirty="0">
                <a:solidFill>
                  <a:srgbClr val="FF0000"/>
                </a:solidFill>
                <a:latin typeface="Times New Roman" panose="02020603050405020304" pitchFamily="18" charset="0"/>
                <a:cs typeface="Times New Roman" panose="02020603050405020304" pitchFamily="18" charset="0"/>
              </a:rPr>
              <a:t>到</a:t>
            </a:r>
            <a:r>
              <a:rPr lang="en-US" altLang="zh-CN" sz="2000" b="1" dirty="0">
                <a:solidFill>
                  <a:srgbClr val="FF0000"/>
                </a:solidFill>
                <a:latin typeface="Times New Roman" panose="02020603050405020304" pitchFamily="18" charset="0"/>
                <a:cs typeface="Times New Roman" panose="02020603050405020304" pitchFamily="18" charset="0"/>
              </a:rPr>
              <a:t>a</a:t>
            </a:r>
            <a:r>
              <a:rPr lang="en-US" altLang="zh-CN" sz="2000" b="1" baseline="-25000" dirty="0">
                <a:solidFill>
                  <a:srgbClr val="FF0000"/>
                </a:solidFill>
                <a:latin typeface="Times New Roman" panose="02020603050405020304" pitchFamily="18" charset="0"/>
                <a:cs typeface="Times New Roman" panose="02020603050405020304" pitchFamily="18" charset="0"/>
              </a:rPr>
              <a:t>n</a:t>
            </a:r>
            <a:r>
              <a:rPr lang="en-US" altLang="zh-CN" sz="2000" b="1" dirty="0">
                <a:solidFill>
                  <a:srgbClr val="FF0000"/>
                </a:solidFill>
                <a:latin typeface="Times New Roman" panose="02020603050405020304" pitchFamily="18" charset="0"/>
                <a:cs typeface="Times New Roman" panose="02020603050405020304" pitchFamily="18" charset="0"/>
              </a:rPr>
              <a:t>=0 </a:t>
            </a:r>
            <a:r>
              <a:rPr lang="zh-CN" altLang="en-US" sz="2000" b="1" dirty="0">
                <a:solidFill>
                  <a:srgbClr val="FF0000"/>
                </a:solidFill>
                <a:latin typeface="Times New Roman" panose="02020603050405020304" pitchFamily="18" charset="0"/>
                <a:cs typeface="Times New Roman" panose="02020603050405020304" pitchFamily="18" charset="0"/>
              </a:rPr>
              <a:t>的条件意味着两个端口都没有功率波返回网络，这只能</a:t>
            </a:r>
            <a:r>
              <a:rPr lang="zh-CN" altLang="en-US" sz="2000" b="1" dirty="0" smtClean="0">
                <a:solidFill>
                  <a:srgbClr val="FF0000"/>
                </a:solidFill>
                <a:latin typeface="Times New Roman" panose="02020603050405020304" pitchFamily="18" charset="0"/>
                <a:cs typeface="Times New Roman" panose="02020603050405020304" pitchFamily="18" charset="0"/>
              </a:rPr>
              <a:t>在两端</a:t>
            </a:r>
            <a:r>
              <a:rPr lang="zh-CN" altLang="en-US" sz="2000" b="1" dirty="0">
                <a:solidFill>
                  <a:srgbClr val="FF0000"/>
                </a:solidFill>
                <a:latin typeface="Times New Roman" panose="02020603050405020304" pitchFamily="18" charset="0"/>
                <a:cs typeface="Times New Roman" panose="02020603050405020304" pitchFamily="18" charset="0"/>
              </a:rPr>
              <a:t>传输线都匹配时才成立。</a:t>
            </a:r>
          </a:p>
        </p:txBody>
      </p:sp>
      <p:grpSp>
        <p:nvGrpSpPr>
          <p:cNvPr id="10" name="Group 138"/>
          <p:cNvGrpSpPr>
            <a:grpSpLocks/>
          </p:cNvGrpSpPr>
          <p:nvPr/>
        </p:nvGrpSpPr>
        <p:grpSpPr bwMode="auto">
          <a:xfrm>
            <a:off x="5580063" y="1989138"/>
            <a:ext cx="3198812" cy="857250"/>
            <a:chOff x="3600" y="1392"/>
            <a:chExt cx="2015" cy="540"/>
          </a:xfrm>
        </p:grpSpPr>
        <p:sp>
          <p:nvSpPr>
            <p:cNvPr id="11" name="Rectangle 38"/>
            <p:cNvSpPr>
              <a:spLocks noChangeArrowheads="1"/>
            </p:cNvSpPr>
            <p:nvPr/>
          </p:nvSpPr>
          <p:spPr bwMode="auto">
            <a:xfrm>
              <a:off x="4315" y="1498"/>
              <a:ext cx="567" cy="384"/>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40"/>
            <p:cNvSpPr>
              <a:spLocks noChangeShapeType="1"/>
            </p:cNvSpPr>
            <p:nvPr/>
          </p:nvSpPr>
          <p:spPr bwMode="auto">
            <a:xfrm>
              <a:off x="4884" y="182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41"/>
            <p:cNvSpPr>
              <a:spLocks noChangeShapeType="1"/>
            </p:cNvSpPr>
            <p:nvPr/>
          </p:nvSpPr>
          <p:spPr bwMode="auto">
            <a:xfrm>
              <a:off x="4884" y="158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Oval 42"/>
            <p:cNvSpPr>
              <a:spLocks noChangeArrowheads="1"/>
            </p:cNvSpPr>
            <p:nvPr/>
          </p:nvSpPr>
          <p:spPr bwMode="auto">
            <a:xfrm>
              <a:off x="5061" y="179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43"/>
            <p:cNvSpPr>
              <a:spLocks noChangeArrowheads="1"/>
            </p:cNvSpPr>
            <p:nvPr/>
          </p:nvSpPr>
          <p:spPr bwMode="auto">
            <a:xfrm>
              <a:off x="5061" y="155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49"/>
            <p:cNvSpPr>
              <a:spLocks noChangeShapeType="1"/>
            </p:cNvSpPr>
            <p:nvPr/>
          </p:nvSpPr>
          <p:spPr bwMode="auto">
            <a:xfrm>
              <a:off x="4140" y="182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50"/>
            <p:cNvSpPr>
              <a:spLocks noChangeShapeType="1"/>
            </p:cNvSpPr>
            <p:nvPr/>
          </p:nvSpPr>
          <p:spPr bwMode="auto">
            <a:xfrm>
              <a:off x="4140" y="158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Oval 51"/>
            <p:cNvSpPr>
              <a:spLocks noChangeArrowheads="1"/>
            </p:cNvSpPr>
            <p:nvPr/>
          </p:nvSpPr>
          <p:spPr bwMode="auto">
            <a:xfrm>
              <a:off x="4092" y="179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52"/>
            <p:cNvSpPr>
              <a:spLocks noChangeArrowheads="1"/>
            </p:cNvSpPr>
            <p:nvPr/>
          </p:nvSpPr>
          <p:spPr bwMode="auto">
            <a:xfrm>
              <a:off x="4092" y="155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57"/>
            <p:cNvSpPr txBox="1">
              <a:spLocks noChangeArrowheads="1"/>
            </p:cNvSpPr>
            <p:nvPr/>
          </p:nvSpPr>
          <p:spPr bwMode="auto">
            <a:xfrm>
              <a:off x="5340" y="1644"/>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b</a:t>
              </a:r>
              <a:r>
                <a:rPr lang="en-US" altLang="zh-CN" baseline="-25000">
                  <a:solidFill>
                    <a:srgbClr val="FF0000"/>
                  </a:solidFill>
                </a:rPr>
                <a:t>2</a:t>
              </a:r>
              <a:endParaRPr lang="en-US" altLang="zh-CN">
                <a:solidFill>
                  <a:srgbClr val="FF0000"/>
                </a:solidFill>
              </a:endParaRPr>
            </a:p>
          </p:txBody>
        </p:sp>
        <p:graphicFrame>
          <p:nvGraphicFramePr>
            <p:cNvPr id="21" name="Object 104"/>
            <p:cNvGraphicFramePr>
              <a:graphicFrameLocks noChangeAspect="1"/>
            </p:cNvGraphicFramePr>
            <p:nvPr/>
          </p:nvGraphicFramePr>
          <p:xfrm>
            <a:off x="4426" y="1524"/>
            <a:ext cx="338" cy="354"/>
          </p:xfrm>
          <a:graphic>
            <a:graphicData uri="http://schemas.openxmlformats.org/presentationml/2006/ole">
              <mc:AlternateContent xmlns:mc="http://schemas.openxmlformats.org/markup-compatibility/2006">
                <mc:Choice xmlns:v="urn:schemas-microsoft-com:vml" Requires="v">
                  <p:oleObj spid="_x0000_s202038" name="Equation" r:id="rId3" imgW="215640" imgH="215640" progId="Equation.3">
                    <p:embed/>
                  </p:oleObj>
                </mc:Choice>
                <mc:Fallback>
                  <p:oleObj name="Equation" r:id="rId3" imgW="215640" imgH="215640" progId="Equation.3">
                    <p:embed/>
                    <p:pic>
                      <p:nvPicPr>
                        <p:cNvPr id="66664" name="Object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 y="1524"/>
                          <a:ext cx="338"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105"/>
            <p:cNvSpPr>
              <a:spLocks noChangeShapeType="1"/>
            </p:cNvSpPr>
            <p:nvPr/>
          </p:nvSpPr>
          <p:spPr bwMode="auto">
            <a:xfrm>
              <a:off x="5293" y="175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06"/>
            <p:cNvSpPr>
              <a:spLocks noChangeShapeType="1"/>
            </p:cNvSpPr>
            <p:nvPr/>
          </p:nvSpPr>
          <p:spPr bwMode="auto">
            <a:xfrm>
              <a:off x="5233" y="175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07"/>
            <p:cNvSpPr>
              <a:spLocks noChangeShapeType="1"/>
            </p:cNvSpPr>
            <p:nvPr/>
          </p:nvSpPr>
          <p:spPr bwMode="auto">
            <a:xfrm>
              <a:off x="5173" y="1812"/>
              <a:ext cx="215" cy="0"/>
            </a:xfrm>
            <a:prstGeom prst="line">
              <a:avLst/>
            </a:prstGeom>
            <a:noFill/>
            <a:ln w="19050">
              <a:solidFill>
                <a:srgbClr val="FF000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09"/>
            <p:cNvSpPr>
              <a:spLocks noChangeShapeType="1"/>
            </p:cNvSpPr>
            <p:nvPr/>
          </p:nvSpPr>
          <p:spPr bwMode="auto">
            <a:xfrm>
              <a:off x="5317" y="151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10"/>
            <p:cNvSpPr>
              <a:spLocks noChangeShapeType="1"/>
            </p:cNvSpPr>
            <p:nvPr/>
          </p:nvSpPr>
          <p:spPr bwMode="auto">
            <a:xfrm>
              <a:off x="5257" y="151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111"/>
            <p:cNvSpPr>
              <a:spLocks noChangeShapeType="1"/>
            </p:cNvSpPr>
            <p:nvPr/>
          </p:nvSpPr>
          <p:spPr bwMode="auto">
            <a:xfrm>
              <a:off x="5173" y="1572"/>
              <a:ext cx="215" cy="0"/>
            </a:xfrm>
            <a:prstGeom prst="line">
              <a:avLst/>
            </a:prstGeom>
            <a:noFill/>
            <a:ln w="19050">
              <a:solidFill>
                <a:srgbClr val="FF0000"/>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12"/>
            <p:cNvSpPr>
              <a:spLocks noChangeShapeType="1"/>
            </p:cNvSpPr>
            <p:nvPr/>
          </p:nvSpPr>
          <p:spPr bwMode="auto">
            <a:xfrm>
              <a:off x="3949" y="1524"/>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114"/>
            <p:cNvSpPr>
              <a:spLocks noChangeShapeType="1"/>
            </p:cNvSpPr>
            <p:nvPr/>
          </p:nvSpPr>
          <p:spPr bwMode="auto">
            <a:xfrm>
              <a:off x="3829" y="1584"/>
              <a:ext cx="215" cy="0"/>
            </a:xfrm>
            <a:prstGeom prst="line">
              <a:avLst/>
            </a:prstGeom>
            <a:noFill/>
            <a:ln w="19050">
              <a:solidFill>
                <a:srgbClr val="FF000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115"/>
            <p:cNvSpPr>
              <a:spLocks noChangeShapeType="1"/>
            </p:cNvSpPr>
            <p:nvPr/>
          </p:nvSpPr>
          <p:spPr bwMode="auto">
            <a:xfrm>
              <a:off x="3949" y="1776"/>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117"/>
            <p:cNvSpPr>
              <a:spLocks noChangeShapeType="1"/>
            </p:cNvSpPr>
            <p:nvPr/>
          </p:nvSpPr>
          <p:spPr bwMode="auto">
            <a:xfrm>
              <a:off x="3805" y="1836"/>
              <a:ext cx="215" cy="0"/>
            </a:xfrm>
            <a:prstGeom prst="line">
              <a:avLst/>
            </a:prstGeom>
            <a:noFill/>
            <a:ln w="19050">
              <a:solidFill>
                <a:srgbClr val="FF0000"/>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118"/>
            <p:cNvSpPr txBox="1">
              <a:spLocks noChangeArrowheads="1"/>
            </p:cNvSpPr>
            <p:nvPr/>
          </p:nvSpPr>
          <p:spPr bwMode="auto">
            <a:xfrm>
              <a:off x="5340" y="1392"/>
              <a:ext cx="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a</a:t>
              </a:r>
              <a:r>
                <a:rPr lang="en-US" altLang="zh-CN" baseline="-25000">
                  <a:solidFill>
                    <a:srgbClr val="FF0000"/>
                  </a:solidFill>
                </a:rPr>
                <a:t>2</a:t>
              </a:r>
              <a:endParaRPr lang="en-US" altLang="zh-CN">
                <a:solidFill>
                  <a:srgbClr val="FF0000"/>
                </a:solidFill>
              </a:endParaRPr>
            </a:p>
          </p:txBody>
        </p:sp>
        <p:sp>
          <p:nvSpPr>
            <p:cNvPr id="33" name="Text Box 119"/>
            <p:cNvSpPr txBox="1">
              <a:spLocks noChangeArrowheads="1"/>
            </p:cNvSpPr>
            <p:nvPr/>
          </p:nvSpPr>
          <p:spPr bwMode="auto">
            <a:xfrm>
              <a:off x="3600" y="1644"/>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b</a:t>
              </a:r>
              <a:r>
                <a:rPr lang="en-US" altLang="zh-CN" baseline="-25000">
                  <a:solidFill>
                    <a:srgbClr val="FF0000"/>
                  </a:solidFill>
                </a:rPr>
                <a:t>1</a:t>
              </a:r>
              <a:endParaRPr lang="en-US" altLang="zh-CN">
                <a:solidFill>
                  <a:srgbClr val="FF0000"/>
                </a:solidFill>
              </a:endParaRPr>
            </a:p>
          </p:txBody>
        </p:sp>
        <p:sp>
          <p:nvSpPr>
            <p:cNvPr id="34" name="Line 120"/>
            <p:cNvSpPr>
              <a:spLocks noChangeShapeType="1"/>
            </p:cNvSpPr>
            <p:nvPr/>
          </p:nvSpPr>
          <p:spPr bwMode="auto">
            <a:xfrm>
              <a:off x="3889" y="1524"/>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21"/>
            <p:cNvSpPr>
              <a:spLocks noChangeShapeType="1"/>
            </p:cNvSpPr>
            <p:nvPr/>
          </p:nvSpPr>
          <p:spPr bwMode="auto">
            <a:xfrm>
              <a:off x="3889" y="1776"/>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122"/>
            <p:cNvSpPr txBox="1">
              <a:spLocks noChangeArrowheads="1"/>
            </p:cNvSpPr>
            <p:nvPr/>
          </p:nvSpPr>
          <p:spPr bwMode="auto">
            <a:xfrm>
              <a:off x="3600" y="1392"/>
              <a:ext cx="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a</a:t>
              </a:r>
              <a:r>
                <a:rPr lang="en-US" altLang="zh-CN" baseline="-25000">
                  <a:solidFill>
                    <a:srgbClr val="FF0000"/>
                  </a:solidFill>
                </a:rPr>
                <a:t>1</a:t>
              </a:r>
              <a:endParaRPr lang="en-US" altLang="zh-CN">
                <a:solidFill>
                  <a:srgbClr val="FF0000"/>
                </a:solidFill>
              </a:endParaRPr>
            </a:p>
          </p:txBody>
        </p:sp>
      </p:grpSp>
      <p:sp>
        <p:nvSpPr>
          <p:cNvPr id="37" name="Text Box 124"/>
          <p:cNvSpPr txBox="1">
            <a:spLocks noChangeArrowheads="1"/>
          </p:cNvSpPr>
          <p:nvPr/>
        </p:nvSpPr>
        <p:spPr bwMode="auto">
          <a:xfrm>
            <a:off x="365125" y="5145088"/>
            <a:ext cx="6465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定义</a:t>
            </a:r>
            <a:r>
              <a:rPr lang="en-US" altLang="zh-CN" sz="2400" dirty="0">
                <a:solidFill>
                  <a:srgbClr val="000000"/>
                </a:solidFill>
              </a:rPr>
              <a:t>S </a:t>
            </a:r>
            <a:r>
              <a:rPr lang="zh-CN" altLang="en-US" sz="2400" dirty="0">
                <a:solidFill>
                  <a:srgbClr val="000000"/>
                </a:solidFill>
              </a:rPr>
              <a:t>参量：                                  </a:t>
            </a:r>
            <a:r>
              <a:rPr lang="zh-CN" altLang="en-US" sz="2400" dirty="0" smtClean="0">
                <a:solidFill>
                  <a:srgbClr val="000000"/>
                </a:solidFill>
              </a:rPr>
              <a:t>      </a:t>
            </a:r>
            <a:r>
              <a:rPr lang="zh-CN" altLang="en-US" sz="2400" b="0" dirty="0">
                <a:solidFill>
                  <a:srgbClr val="000000"/>
                </a:solidFill>
              </a:rPr>
              <a:t>其中：</a:t>
            </a:r>
            <a:endParaRPr lang="zh-CN" altLang="en-US" sz="2400" dirty="0">
              <a:solidFill>
                <a:srgbClr val="000000"/>
              </a:solidFill>
            </a:endParaRPr>
          </a:p>
        </p:txBody>
      </p:sp>
      <p:graphicFrame>
        <p:nvGraphicFramePr>
          <p:cNvPr id="38" name="Object 129"/>
          <p:cNvGraphicFramePr>
            <a:graphicFrameLocks noChangeAspect="1"/>
          </p:cNvGraphicFramePr>
          <p:nvPr/>
        </p:nvGraphicFramePr>
        <p:xfrm>
          <a:off x="3763963" y="3657600"/>
          <a:ext cx="1635125" cy="855663"/>
        </p:xfrm>
        <a:graphic>
          <a:graphicData uri="http://schemas.openxmlformats.org/presentationml/2006/ole">
            <mc:AlternateContent xmlns:mc="http://schemas.openxmlformats.org/markup-compatibility/2006">
              <mc:Choice xmlns:v="urn:schemas-microsoft-com:vml" Requires="v">
                <p:oleObj spid="_x0000_s202039" name="Equation" r:id="rId5" imgW="901440" imgH="457200" progId="Equation.3">
                  <p:embed/>
                </p:oleObj>
              </mc:Choice>
              <mc:Fallback>
                <p:oleObj name="Equation" r:id="rId5" imgW="901440" imgH="457200" progId="Equation.3">
                  <p:embed/>
                  <p:pic>
                    <p:nvPicPr>
                      <p:cNvPr id="66689" name="Object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963" y="3657600"/>
                        <a:ext cx="1635125"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130"/>
          <p:cNvSpPr txBox="1">
            <a:spLocks noChangeArrowheads="1"/>
          </p:cNvSpPr>
          <p:nvPr/>
        </p:nvSpPr>
        <p:spPr bwMode="auto">
          <a:xfrm>
            <a:off x="365125" y="2992438"/>
            <a:ext cx="356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定义归一化</a:t>
            </a:r>
            <a:r>
              <a:rPr lang="zh-CN" altLang="en-US" sz="2400" dirty="0">
                <a:solidFill>
                  <a:srgbClr val="0000FF"/>
                </a:solidFill>
              </a:rPr>
              <a:t>入射电压波</a:t>
            </a:r>
            <a:r>
              <a:rPr lang="zh-CN" altLang="en-US" sz="2400" dirty="0">
                <a:solidFill>
                  <a:srgbClr val="000000"/>
                </a:solidFill>
              </a:rPr>
              <a:t>：</a:t>
            </a:r>
          </a:p>
        </p:txBody>
      </p:sp>
      <p:graphicFrame>
        <p:nvGraphicFramePr>
          <p:cNvPr id="40" name="Object 131"/>
          <p:cNvGraphicFramePr>
            <a:graphicFrameLocks noChangeAspect="1"/>
          </p:cNvGraphicFramePr>
          <p:nvPr/>
        </p:nvGraphicFramePr>
        <p:xfrm>
          <a:off x="6621463" y="3500438"/>
          <a:ext cx="2054225" cy="500062"/>
        </p:xfrm>
        <a:graphic>
          <a:graphicData uri="http://schemas.openxmlformats.org/presentationml/2006/ole">
            <mc:AlternateContent xmlns:mc="http://schemas.openxmlformats.org/markup-compatibility/2006">
              <mc:Choice xmlns:v="urn:schemas-microsoft-com:vml" Requires="v">
                <p:oleObj spid="_x0000_s202040" name="Equation" r:id="rId7" imgW="1180800" imgH="266400" progId="Equation.3">
                  <p:embed/>
                </p:oleObj>
              </mc:Choice>
              <mc:Fallback>
                <p:oleObj name="Equation" r:id="rId7" imgW="1180800" imgH="266400" progId="Equation.3">
                  <p:embed/>
                  <p:pic>
                    <p:nvPicPr>
                      <p:cNvPr id="66691" name="Object 1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1463" y="3500438"/>
                        <a:ext cx="2054225"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AutoShape 132"/>
          <p:cNvSpPr>
            <a:spLocks/>
          </p:cNvSpPr>
          <p:nvPr/>
        </p:nvSpPr>
        <p:spPr bwMode="auto">
          <a:xfrm>
            <a:off x="5581650" y="3181350"/>
            <a:ext cx="152400" cy="876300"/>
          </a:xfrm>
          <a:prstGeom prst="rightBrace">
            <a:avLst>
              <a:gd name="adj1" fmla="val 4791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133"/>
          <p:cNvSpPr txBox="1">
            <a:spLocks noChangeArrowheads="1"/>
          </p:cNvSpPr>
          <p:nvPr/>
        </p:nvSpPr>
        <p:spPr bwMode="auto">
          <a:xfrm>
            <a:off x="5756275" y="35353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solidFill>
                  <a:srgbClr val="000000"/>
                </a:solidFill>
              </a:rPr>
              <a:t>相减：</a:t>
            </a:r>
          </a:p>
        </p:txBody>
      </p:sp>
      <p:graphicFrame>
        <p:nvGraphicFramePr>
          <p:cNvPr id="43" name="Object 134"/>
          <p:cNvGraphicFramePr>
            <a:graphicFrameLocks noChangeAspect="1"/>
          </p:cNvGraphicFramePr>
          <p:nvPr/>
        </p:nvGraphicFramePr>
        <p:xfrm>
          <a:off x="3752850" y="2840038"/>
          <a:ext cx="1657350" cy="855662"/>
        </p:xfrm>
        <a:graphic>
          <a:graphicData uri="http://schemas.openxmlformats.org/presentationml/2006/ole">
            <mc:AlternateContent xmlns:mc="http://schemas.openxmlformats.org/markup-compatibility/2006">
              <mc:Choice xmlns:v="urn:schemas-microsoft-com:vml" Requires="v">
                <p:oleObj spid="_x0000_s202041" name="公式" r:id="rId9" imgW="914400" imgH="457200" progId="Equation.3">
                  <p:embed/>
                </p:oleObj>
              </mc:Choice>
              <mc:Fallback>
                <p:oleObj name="公式" r:id="rId9" imgW="914400" imgH="457200" progId="Equation.3">
                  <p:embed/>
                  <p:pic>
                    <p:nvPicPr>
                      <p:cNvPr id="66694" name="Object 1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2850" y="2840038"/>
                        <a:ext cx="1657350"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35"/>
          <p:cNvGraphicFramePr>
            <a:graphicFrameLocks noChangeAspect="1"/>
          </p:cNvGraphicFramePr>
          <p:nvPr/>
        </p:nvGraphicFramePr>
        <p:xfrm>
          <a:off x="6627813" y="3009900"/>
          <a:ext cx="2001837" cy="498475"/>
        </p:xfrm>
        <a:graphic>
          <a:graphicData uri="http://schemas.openxmlformats.org/presentationml/2006/ole">
            <mc:AlternateContent xmlns:mc="http://schemas.openxmlformats.org/markup-compatibility/2006">
              <mc:Choice xmlns:v="urn:schemas-microsoft-com:vml" Requires="v">
                <p:oleObj spid="_x0000_s202042" name="Equation" r:id="rId11" imgW="1104840" imgH="266400" progId="Equation.3">
                  <p:embed/>
                </p:oleObj>
              </mc:Choice>
              <mc:Fallback>
                <p:oleObj name="Equation" r:id="rId11" imgW="1104840" imgH="266400" progId="Equation.3">
                  <p:embed/>
                  <p:pic>
                    <p:nvPicPr>
                      <p:cNvPr id="66695" name="Object 1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7813" y="3009900"/>
                        <a:ext cx="20018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136"/>
          <p:cNvSpPr txBox="1">
            <a:spLocks noChangeArrowheads="1"/>
          </p:cNvSpPr>
          <p:nvPr/>
        </p:nvSpPr>
        <p:spPr bwMode="auto">
          <a:xfrm>
            <a:off x="5756275" y="30099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solidFill>
                  <a:srgbClr val="000000"/>
                </a:solidFill>
              </a:rPr>
              <a:t>相加：</a:t>
            </a:r>
          </a:p>
        </p:txBody>
      </p:sp>
      <p:sp>
        <p:nvSpPr>
          <p:cNvPr id="46" name="Text Box 139"/>
          <p:cNvSpPr txBox="1">
            <a:spLocks noChangeArrowheads="1"/>
          </p:cNvSpPr>
          <p:nvPr/>
        </p:nvSpPr>
        <p:spPr bwMode="auto">
          <a:xfrm>
            <a:off x="358775" y="4440238"/>
            <a:ext cx="3997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所以</a:t>
            </a:r>
            <a:r>
              <a:rPr lang="zh-CN" altLang="en-US" sz="2400" b="0">
                <a:solidFill>
                  <a:srgbClr val="000000"/>
                </a:solidFill>
              </a:rPr>
              <a:t>：                                  ，</a:t>
            </a:r>
          </a:p>
        </p:txBody>
      </p:sp>
      <p:graphicFrame>
        <p:nvGraphicFramePr>
          <p:cNvPr id="47" name="Object 140"/>
          <p:cNvGraphicFramePr>
            <a:graphicFrameLocks noChangeAspect="1"/>
          </p:cNvGraphicFramePr>
          <p:nvPr/>
        </p:nvGraphicFramePr>
        <p:xfrm>
          <a:off x="4300538" y="4419600"/>
          <a:ext cx="2786062" cy="534988"/>
        </p:xfrm>
        <a:graphic>
          <a:graphicData uri="http://schemas.openxmlformats.org/presentationml/2006/ole">
            <mc:AlternateContent xmlns:mc="http://schemas.openxmlformats.org/markup-compatibility/2006">
              <mc:Choice xmlns:v="urn:schemas-microsoft-com:vml" Requires="v">
                <p:oleObj spid="_x0000_s202043" name="Equation" r:id="rId13" imgW="1536480" imgH="266400" progId="Equation.3">
                  <p:embed/>
                </p:oleObj>
              </mc:Choice>
              <mc:Fallback>
                <p:oleObj name="Equation" r:id="rId13" imgW="1536480" imgH="266400" progId="Equation.3">
                  <p:embed/>
                  <p:pic>
                    <p:nvPicPr>
                      <p:cNvPr id="66700" name="Object 1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0538" y="4419600"/>
                        <a:ext cx="278606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41"/>
          <p:cNvGraphicFramePr>
            <a:graphicFrameLocks noChangeAspect="1"/>
          </p:cNvGraphicFramePr>
          <p:nvPr/>
        </p:nvGraphicFramePr>
        <p:xfrm>
          <a:off x="1328738" y="4419600"/>
          <a:ext cx="2667000" cy="534988"/>
        </p:xfrm>
        <a:graphic>
          <a:graphicData uri="http://schemas.openxmlformats.org/presentationml/2006/ole">
            <mc:AlternateContent xmlns:mc="http://schemas.openxmlformats.org/markup-compatibility/2006">
              <mc:Choice xmlns:v="urn:schemas-microsoft-com:vml" Requires="v">
                <p:oleObj spid="_x0000_s202044" name="Equation" r:id="rId15" imgW="1460160" imgH="266400" progId="Equation.3">
                  <p:embed/>
                </p:oleObj>
              </mc:Choice>
              <mc:Fallback>
                <p:oleObj name="Equation" r:id="rId15" imgW="1460160" imgH="266400" progId="Equation.3">
                  <p:embed/>
                  <p:pic>
                    <p:nvPicPr>
                      <p:cNvPr id="66701" name="Object 1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8738" y="4419600"/>
                        <a:ext cx="266700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142"/>
          <p:cNvSpPr txBox="1">
            <a:spLocks noChangeArrowheads="1"/>
          </p:cNvSpPr>
          <p:nvPr/>
        </p:nvSpPr>
        <p:spPr bwMode="auto">
          <a:xfrm>
            <a:off x="365125" y="3810000"/>
            <a:ext cx="356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定义归一化</a:t>
            </a:r>
            <a:r>
              <a:rPr lang="zh-CN" altLang="en-US" sz="2400" dirty="0">
                <a:solidFill>
                  <a:srgbClr val="FF0000"/>
                </a:solidFill>
              </a:rPr>
              <a:t>反射电压波</a:t>
            </a:r>
            <a:r>
              <a:rPr lang="zh-CN" altLang="en-US" sz="2400" dirty="0">
                <a:solidFill>
                  <a:srgbClr val="000000"/>
                </a:solidFill>
              </a:rPr>
              <a:t>：</a:t>
            </a:r>
          </a:p>
        </p:txBody>
      </p:sp>
      <p:graphicFrame>
        <p:nvGraphicFramePr>
          <p:cNvPr id="50" name="Object 143"/>
          <p:cNvGraphicFramePr>
            <a:graphicFrameLocks noChangeAspect="1"/>
          </p:cNvGraphicFramePr>
          <p:nvPr/>
        </p:nvGraphicFramePr>
        <p:xfrm>
          <a:off x="2133600" y="4876800"/>
          <a:ext cx="2627313" cy="1030288"/>
        </p:xfrm>
        <a:graphic>
          <a:graphicData uri="http://schemas.openxmlformats.org/presentationml/2006/ole">
            <mc:AlternateContent xmlns:mc="http://schemas.openxmlformats.org/markup-compatibility/2006">
              <mc:Choice xmlns:v="urn:schemas-microsoft-com:vml" Requires="v">
                <p:oleObj spid="_x0000_s202045" name="Equation" r:id="rId17" imgW="1358640" imgH="482400" progId="Equation.3">
                  <p:embed/>
                </p:oleObj>
              </mc:Choice>
              <mc:Fallback>
                <p:oleObj name="Equation" r:id="rId17" imgW="1358640" imgH="482400" progId="Equation.3">
                  <p:embed/>
                  <p:pic>
                    <p:nvPicPr>
                      <p:cNvPr id="66703" name="Object 1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3600" y="4876800"/>
                        <a:ext cx="2627313"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44"/>
          <p:cNvGraphicFramePr>
            <a:graphicFrameLocks noChangeAspect="1"/>
          </p:cNvGraphicFramePr>
          <p:nvPr>
            <p:extLst>
              <p:ext uri="{D42A27DB-BD31-4B8C-83A1-F6EECF244321}">
                <p14:modId xmlns:p14="http://schemas.microsoft.com/office/powerpoint/2010/main" val="3373790550"/>
              </p:ext>
            </p:extLst>
          </p:nvPr>
        </p:nvGraphicFramePr>
        <p:xfrm>
          <a:off x="6472849" y="4954465"/>
          <a:ext cx="2047875" cy="858838"/>
        </p:xfrm>
        <a:graphic>
          <a:graphicData uri="http://schemas.openxmlformats.org/presentationml/2006/ole">
            <mc:AlternateContent xmlns:mc="http://schemas.openxmlformats.org/markup-compatibility/2006">
              <mc:Choice xmlns:v="urn:schemas-microsoft-com:vml" Requires="v">
                <p:oleObj spid="_x0000_s202046" name="Equation" r:id="rId19" imgW="1002960" imgH="444240" progId="Equation.3">
                  <p:embed/>
                </p:oleObj>
              </mc:Choice>
              <mc:Fallback>
                <p:oleObj name="Equation" r:id="rId19" imgW="1002960" imgH="444240" progId="Equation.3">
                  <p:embed/>
                  <p:pic>
                    <p:nvPicPr>
                      <p:cNvPr id="66704" name="Object 1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72849" y="4954465"/>
                        <a:ext cx="2047875"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145"/>
          <p:cNvSpPr txBox="1">
            <a:spLocks noChangeArrowheads="1"/>
          </p:cNvSpPr>
          <p:nvPr/>
        </p:nvSpPr>
        <p:spPr bwMode="auto">
          <a:xfrm>
            <a:off x="266700" y="934632"/>
            <a:ext cx="862965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2800"/>
              </a:lnSpc>
            </a:pPr>
            <a:r>
              <a:rPr lang="zh-CN" altLang="en-US" b="1" dirty="0" smtClean="0"/>
              <a:t>       </a:t>
            </a:r>
            <a:r>
              <a:rPr lang="zh-CN" altLang="en-US" sz="2000" b="1" dirty="0" smtClean="0"/>
              <a:t>实际</a:t>
            </a:r>
            <a:r>
              <a:rPr lang="zh-CN" altLang="en-US" sz="2000" b="1" dirty="0"/>
              <a:t>的射频系统不能采用终端开路</a:t>
            </a:r>
            <a:r>
              <a:rPr lang="en-US" altLang="zh-CN" sz="2000" b="1" dirty="0"/>
              <a:t>(</a:t>
            </a:r>
            <a:r>
              <a:rPr lang="zh-CN" altLang="en-US" sz="2000" b="1" dirty="0"/>
              <a:t>电容效应</a:t>
            </a:r>
            <a:r>
              <a:rPr lang="en-US" altLang="zh-CN" sz="2000" b="1" dirty="0"/>
              <a:t>)</a:t>
            </a:r>
            <a:r>
              <a:rPr lang="zh-CN" altLang="en-US" sz="2000" b="1" dirty="0"/>
              <a:t>或短路</a:t>
            </a:r>
            <a:r>
              <a:rPr lang="en-US" altLang="zh-CN" sz="2000" b="1" dirty="0"/>
              <a:t>(</a:t>
            </a:r>
            <a:r>
              <a:rPr lang="zh-CN" altLang="en-US" sz="2000" b="1" dirty="0"/>
              <a:t>电感效应</a:t>
            </a:r>
            <a:r>
              <a:rPr lang="en-US" altLang="zh-CN" sz="2000" b="1" dirty="0"/>
              <a:t>)</a:t>
            </a:r>
            <a:r>
              <a:rPr lang="zh-CN" altLang="en-US" sz="2000" b="1" dirty="0"/>
              <a:t>的</a:t>
            </a:r>
            <a:r>
              <a:rPr lang="zh-CN" altLang="en-US" sz="2000" b="1" dirty="0" smtClean="0"/>
              <a:t>测量方法</a:t>
            </a:r>
            <a:r>
              <a:rPr lang="zh-CN" altLang="en-US" sz="2000" b="1" dirty="0"/>
              <a:t>，另外终端的不连续性将导致有害的电压电流波反射，并产生可能造成器件损坏的振荡。</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24</a:t>
            </a:fld>
            <a:endParaRPr lang="en-US" altLang="zh-CN"/>
          </a:p>
        </p:txBody>
      </p:sp>
      <p:pic>
        <p:nvPicPr>
          <p:cNvPr id="54" name="图片 53"/>
          <p:cNvPicPr>
            <a:picLocks noChangeAspect="1"/>
          </p:cNvPicPr>
          <p:nvPr/>
        </p:nvPicPr>
        <p:blipFill rotWithShape="1">
          <a:blip r:embed="rId21"/>
          <a:srcRect l="36667" t="41143" r="39481" b="50476"/>
          <a:stretch/>
        </p:blipFill>
        <p:spPr>
          <a:xfrm>
            <a:off x="1292115" y="3016508"/>
            <a:ext cx="3816927" cy="838200"/>
          </a:xfrm>
          <a:prstGeom prst="rect">
            <a:avLst/>
          </a:prstGeom>
          <a:ln>
            <a:solidFill>
              <a:srgbClr val="0000FF"/>
            </a:solidFill>
          </a:ln>
        </p:spPr>
      </p:pic>
      <p:cxnSp>
        <p:nvCxnSpPr>
          <p:cNvPr id="4" name="直接箭头连接符 3"/>
          <p:cNvCxnSpPr/>
          <p:nvPr/>
        </p:nvCxnSpPr>
        <p:spPr>
          <a:xfrm>
            <a:off x="2662238" y="3895725"/>
            <a:ext cx="575180" cy="103834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rotWithShape="1">
          <a:blip r:embed="rId21"/>
          <a:srcRect l="36667" t="52572" r="40143" b="39047"/>
          <a:stretch/>
        </p:blipFill>
        <p:spPr>
          <a:xfrm>
            <a:off x="4612002" y="3980900"/>
            <a:ext cx="3711167" cy="838200"/>
          </a:xfrm>
          <a:prstGeom prst="rect">
            <a:avLst/>
          </a:prstGeom>
          <a:ln>
            <a:solidFill>
              <a:srgbClr val="0000FF"/>
            </a:solidFill>
          </a:ln>
        </p:spPr>
      </p:pic>
      <p:cxnSp>
        <p:nvCxnSpPr>
          <p:cNvPr id="56" name="直接箭头连接符 55"/>
          <p:cNvCxnSpPr/>
          <p:nvPr/>
        </p:nvCxnSpPr>
        <p:spPr>
          <a:xfrm flipH="1">
            <a:off x="3995738" y="4914900"/>
            <a:ext cx="800100" cy="29797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p:nvPicPr>
        <p:blipFill rotWithShape="1">
          <a:blip r:embed="rId21"/>
          <a:srcRect l="36976" t="65596" r="39690" b="26023"/>
          <a:stretch/>
        </p:blipFill>
        <p:spPr>
          <a:xfrm>
            <a:off x="4365610" y="5744934"/>
            <a:ext cx="3733800" cy="838200"/>
          </a:xfrm>
          <a:prstGeom prst="rect">
            <a:avLst/>
          </a:prstGeom>
          <a:ln>
            <a:solidFill>
              <a:srgbClr val="0000FF"/>
            </a:solidFill>
          </a:ln>
        </p:spPr>
      </p:pic>
      <p:cxnSp>
        <p:nvCxnSpPr>
          <p:cNvPr id="59" name="直接箭头连接符 58"/>
          <p:cNvCxnSpPr/>
          <p:nvPr/>
        </p:nvCxnSpPr>
        <p:spPr>
          <a:xfrm flipH="1" flipV="1">
            <a:off x="3763963" y="5745680"/>
            <a:ext cx="427037" cy="25812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60" name="图片 59"/>
          <p:cNvPicPr>
            <a:picLocks noChangeAspect="1"/>
          </p:cNvPicPr>
          <p:nvPr/>
        </p:nvPicPr>
        <p:blipFill rotWithShape="1">
          <a:blip r:embed="rId21"/>
          <a:srcRect l="36667" t="78476" r="40476" b="13905"/>
          <a:stretch/>
        </p:blipFill>
        <p:spPr>
          <a:xfrm>
            <a:off x="224527" y="5986364"/>
            <a:ext cx="3657600" cy="762000"/>
          </a:xfrm>
          <a:prstGeom prst="rect">
            <a:avLst/>
          </a:prstGeom>
          <a:ln>
            <a:solidFill>
              <a:srgbClr val="0000FF"/>
            </a:solidFill>
          </a:ln>
        </p:spPr>
      </p:pic>
      <p:cxnSp>
        <p:nvCxnSpPr>
          <p:cNvPr id="62" name="直接箭头连接符 61"/>
          <p:cNvCxnSpPr/>
          <p:nvPr/>
        </p:nvCxnSpPr>
        <p:spPr>
          <a:xfrm flipV="1">
            <a:off x="2655895" y="5757688"/>
            <a:ext cx="520678" cy="24611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02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229600" y="6413500"/>
            <a:ext cx="914400" cy="457200"/>
          </a:xfrm>
        </p:spPr>
        <p:txBody>
          <a:bodyPr/>
          <a:lstStyle/>
          <a:p>
            <a:fld id="{B964F07F-4FF1-468D-9215-5A14CB9DFF51}" type="slidenum">
              <a:rPr lang="en-US" altLang="zh-CN"/>
              <a:pPr/>
              <a:t>25</a:t>
            </a:fld>
            <a:endParaRPr lang="en-US" altLang="zh-CN" sz="1400"/>
          </a:p>
        </p:txBody>
      </p:sp>
      <p:sp>
        <p:nvSpPr>
          <p:cNvPr id="5" name="Text Box 2"/>
          <p:cNvSpPr txBox="1">
            <a:spLocks noChangeArrowheads="1"/>
          </p:cNvSpPr>
          <p:nvPr/>
        </p:nvSpPr>
        <p:spPr bwMode="auto">
          <a:xfrm>
            <a:off x="301625" y="666750"/>
            <a:ext cx="582403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例</a:t>
            </a:r>
            <a:r>
              <a:rPr lang="en-US" altLang="zh-CN" sz="2400" b="1" dirty="0" smtClean="0">
                <a:solidFill>
                  <a:srgbClr val="000000"/>
                </a:solidFill>
                <a:latin typeface="Times New Roman" panose="02020603050405020304" pitchFamily="18" charset="0"/>
                <a:cs typeface="Times New Roman" panose="02020603050405020304" pitchFamily="18" charset="0"/>
              </a:rPr>
              <a:t>  </a:t>
            </a:r>
            <a:r>
              <a:rPr lang="zh-CN" altLang="en-US" sz="2400" b="1" dirty="0">
                <a:solidFill>
                  <a:srgbClr val="000000"/>
                </a:solidFill>
                <a:latin typeface="Times New Roman" panose="02020603050405020304" pitchFamily="18" charset="0"/>
                <a:cs typeface="Times New Roman" panose="02020603050405020304" pitchFamily="18" charset="0"/>
              </a:rPr>
              <a:t>假设一</a:t>
            </a:r>
            <a:r>
              <a:rPr lang="en-US" altLang="zh-CN" sz="2400" b="1" dirty="0">
                <a:solidFill>
                  <a:srgbClr val="000000"/>
                </a:solidFill>
                <a:latin typeface="Times New Roman" panose="02020603050405020304" pitchFamily="18" charset="0"/>
                <a:cs typeface="Times New Roman" panose="02020603050405020304" pitchFamily="18" charset="0"/>
              </a:rPr>
              <a:t>3dB</a:t>
            </a:r>
            <a:r>
              <a:rPr lang="zh-CN" altLang="en-US" sz="2400" b="1" dirty="0">
                <a:solidFill>
                  <a:srgbClr val="000000"/>
                </a:solidFill>
                <a:latin typeface="Times New Roman" panose="02020603050405020304" pitchFamily="18" charset="0"/>
                <a:cs typeface="Times New Roman" panose="02020603050405020304" pitchFamily="18" charset="0"/>
              </a:rPr>
              <a:t>衰减网络插入到 </a:t>
            </a:r>
            <a:r>
              <a:rPr lang="en-US" altLang="zh-CN" sz="2400" b="1" dirty="0">
                <a:solidFill>
                  <a:srgbClr val="000000"/>
                </a:solidFill>
                <a:latin typeface="Times New Roman" panose="02020603050405020304" pitchFamily="18" charset="0"/>
                <a:cs typeface="Times New Roman" panose="02020603050405020304" pitchFamily="18" charset="0"/>
              </a:rPr>
              <a:t>Z</a:t>
            </a:r>
            <a:r>
              <a:rPr lang="en-US" altLang="zh-CN" sz="2400" b="1" baseline="-25000" dirty="0">
                <a:solidFill>
                  <a:srgbClr val="000000"/>
                </a:solidFill>
                <a:latin typeface="Times New Roman" panose="02020603050405020304" pitchFamily="18" charset="0"/>
                <a:cs typeface="Times New Roman" panose="02020603050405020304" pitchFamily="18" charset="0"/>
              </a:rPr>
              <a:t>0 </a:t>
            </a:r>
            <a:r>
              <a:rPr lang="en-US" altLang="zh-CN" sz="2400" b="1" dirty="0">
                <a:solidFill>
                  <a:srgbClr val="000000"/>
                </a:solidFill>
                <a:latin typeface="Times New Roman" panose="02020603050405020304" pitchFamily="18" charset="0"/>
                <a:cs typeface="Times New Roman" panose="02020603050405020304" pitchFamily="18" charset="0"/>
              </a:rPr>
              <a:t>= 50Ω</a:t>
            </a:r>
            <a:r>
              <a:rPr lang="zh-CN" altLang="en-US" sz="2400" b="1" dirty="0">
                <a:solidFill>
                  <a:srgbClr val="000000"/>
                </a:solidFill>
                <a:latin typeface="Times New Roman" panose="02020603050405020304" pitchFamily="18" charset="0"/>
                <a:cs typeface="Times New Roman" panose="02020603050405020304" pitchFamily="18" charset="0"/>
              </a:rPr>
              <a:t>的</a:t>
            </a:r>
          </a:p>
          <a:p>
            <a:pPr>
              <a:lnSpc>
                <a:spcPct val="1200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传输线中，求该网络的</a:t>
            </a:r>
            <a:r>
              <a:rPr lang="en-US" altLang="zh-CN" sz="2400" b="1" dirty="0">
                <a:solidFill>
                  <a:srgbClr val="000000"/>
                </a:solidFill>
                <a:latin typeface="Times New Roman" panose="02020603050405020304" pitchFamily="18" charset="0"/>
                <a:cs typeface="Times New Roman" panose="02020603050405020304" pitchFamily="18" charset="0"/>
              </a:rPr>
              <a:t>S </a:t>
            </a:r>
            <a:r>
              <a:rPr lang="zh-CN" altLang="en-US" sz="2400" b="1" dirty="0">
                <a:solidFill>
                  <a:srgbClr val="000000"/>
                </a:solidFill>
                <a:latin typeface="Times New Roman" panose="02020603050405020304" pitchFamily="18" charset="0"/>
                <a:cs typeface="Times New Roman" panose="02020603050405020304" pitchFamily="18" charset="0"/>
              </a:rPr>
              <a:t>参量和电阻。</a:t>
            </a:r>
          </a:p>
        </p:txBody>
      </p:sp>
      <p:sp>
        <p:nvSpPr>
          <p:cNvPr id="6" name="Text Box 4"/>
          <p:cNvSpPr txBox="1">
            <a:spLocks noChangeArrowheads="1"/>
          </p:cNvSpPr>
          <p:nvPr/>
        </p:nvSpPr>
        <p:spPr bwMode="auto">
          <a:xfrm>
            <a:off x="1138238" y="1628775"/>
            <a:ext cx="5235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latin typeface="Times New Roman" panose="02020603050405020304" pitchFamily="18" charset="0"/>
                <a:cs typeface="Times New Roman" panose="02020603050405020304" pitchFamily="18" charset="0"/>
              </a:rPr>
              <a:t>由于网络必须匹配，所以：</a:t>
            </a:r>
            <a:r>
              <a:rPr lang="en-US" altLang="zh-CN" sz="2400" b="0" dirty="0">
                <a:solidFill>
                  <a:srgbClr val="000000"/>
                </a:solidFill>
                <a:latin typeface="Times New Roman" panose="02020603050405020304" pitchFamily="18" charset="0"/>
                <a:cs typeface="Times New Roman" panose="02020603050405020304" pitchFamily="18" charset="0"/>
              </a:rPr>
              <a:t>S</a:t>
            </a:r>
            <a:r>
              <a:rPr lang="en-US" altLang="zh-CN" sz="2400" b="0" baseline="-25000" dirty="0">
                <a:solidFill>
                  <a:srgbClr val="000000"/>
                </a:solidFill>
                <a:latin typeface="Times New Roman" panose="02020603050405020304" pitchFamily="18" charset="0"/>
                <a:cs typeface="Times New Roman" panose="02020603050405020304" pitchFamily="18" charset="0"/>
              </a:rPr>
              <a:t>11</a:t>
            </a:r>
            <a:r>
              <a:rPr lang="en-US" altLang="zh-CN" sz="2400" b="0" dirty="0">
                <a:solidFill>
                  <a:srgbClr val="000000"/>
                </a:solidFill>
                <a:latin typeface="Times New Roman" panose="02020603050405020304" pitchFamily="18" charset="0"/>
                <a:cs typeface="Times New Roman" panose="02020603050405020304" pitchFamily="18" charset="0"/>
              </a:rPr>
              <a:t>= S</a:t>
            </a:r>
            <a:r>
              <a:rPr lang="en-US" altLang="zh-CN" sz="2400" b="0" baseline="-25000" dirty="0">
                <a:solidFill>
                  <a:srgbClr val="000000"/>
                </a:solidFill>
                <a:latin typeface="Times New Roman" panose="02020603050405020304" pitchFamily="18" charset="0"/>
                <a:cs typeface="Times New Roman" panose="02020603050405020304" pitchFamily="18" charset="0"/>
              </a:rPr>
              <a:t>22</a:t>
            </a:r>
            <a:r>
              <a:rPr lang="en-US" altLang="zh-CN" sz="2400" b="0" dirty="0">
                <a:solidFill>
                  <a:srgbClr val="000000"/>
                </a:solidFill>
                <a:latin typeface="Times New Roman" panose="02020603050405020304" pitchFamily="18" charset="0"/>
                <a:cs typeface="Times New Roman" panose="02020603050405020304" pitchFamily="18" charset="0"/>
              </a:rPr>
              <a:t>= 0</a:t>
            </a:r>
          </a:p>
        </p:txBody>
      </p:sp>
      <p:grpSp>
        <p:nvGrpSpPr>
          <p:cNvPr id="7" name="Group 187"/>
          <p:cNvGrpSpPr>
            <a:grpSpLocks/>
          </p:cNvGrpSpPr>
          <p:nvPr/>
        </p:nvGrpSpPr>
        <p:grpSpPr bwMode="auto">
          <a:xfrm>
            <a:off x="6762750" y="609600"/>
            <a:ext cx="1857375" cy="1141413"/>
            <a:chOff x="4260" y="384"/>
            <a:chExt cx="1170" cy="719"/>
          </a:xfrm>
        </p:grpSpPr>
        <p:sp>
          <p:nvSpPr>
            <p:cNvPr id="8" name="Line 101"/>
            <p:cNvSpPr>
              <a:spLocks noChangeShapeType="1"/>
            </p:cNvSpPr>
            <p:nvPr/>
          </p:nvSpPr>
          <p:spPr bwMode="auto">
            <a:xfrm>
              <a:off x="4300" y="1075"/>
              <a:ext cx="1086" cy="5"/>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9" name="Group 102"/>
            <p:cNvGrpSpPr>
              <a:grpSpLocks/>
            </p:cNvGrpSpPr>
            <p:nvPr/>
          </p:nvGrpSpPr>
          <p:grpSpPr bwMode="auto">
            <a:xfrm rot="16200000" flipH="1">
              <a:off x="4602" y="809"/>
              <a:ext cx="453" cy="126"/>
              <a:chOff x="1825" y="2961"/>
              <a:chExt cx="652" cy="156"/>
            </a:xfrm>
          </p:grpSpPr>
          <p:sp>
            <p:nvSpPr>
              <p:cNvPr id="39" name="Line 103"/>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104"/>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105"/>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106"/>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107"/>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Line 108"/>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Line 109"/>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 name="Line 110"/>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111"/>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 name="AutoShape 112"/>
            <p:cNvSpPr>
              <a:spLocks noChangeArrowheads="1"/>
            </p:cNvSpPr>
            <p:nvPr/>
          </p:nvSpPr>
          <p:spPr bwMode="auto">
            <a:xfrm>
              <a:off x="4260" y="648"/>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113"/>
            <p:cNvSpPr>
              <a:spLocks noChangeArrowheads="1"/>
            </p:cNvSpPr>
            <p:nvPr/>
          </p:nvSpPr>
          <p:spPr bwMode="auto">
            <a:xfrm>
              <a:off x="4260" y="1058"/>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114"/>
            <p:cNvSpPr>
              <a:spLocks noChangeArrowheads="1"/>
            </p:cNvSpPr>
            <p:nvPr/>
          </p:nvSpPr>
          <p:spPr bwMode="auto">
            <a:xfrm>
              <a:off x="4978" y="384"/>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2</a:t>
              </a:r>
            </a:p>
          </p:txBody>
        </p:sp>
        <p:grpSp>
          <p:nvGrpSpPr>
            <p:cNvPr id="13" name="Group 115"/>
            <p:cNvGrpSpPr>
              <a:grpSpLocks/>
            </p:cNvGrpSpPr>
            <p:nvPr/>
          </p:nvGrpSpPr>
          <p:grpSpPr bwMode="auto">
            <a:xfrm>
              <a:off x="4293" y="605"/>
              <a:ext cx="544" cy="111"/>
              <a:chOff x="1825" y="2961"/>
              <a:chExt cx="652" cy="156"/>
            </a:xfrm>
          </p:grpSpPr>
          <p:sp>
            <p:nvSpPr>
              <p:cNvPr id="30" name="Line 11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11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11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11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12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2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12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12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12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4" name="Group 125"/>
            <p:cNvGrpSpPr>
              <a:grpSpLocks/>
            </p:cNvGrpSpPr>
            <p:nvPr/>
          </p:nvGrpSpPr>
          <p:grpSpPr bwMode="auto">
            <a:xfrm>
              <a:off x="4853" y="593"/>
              <a:ext cx="544" cy="111"/>
              <a:chOff x="1825" y="2961"/>
              <a:chExt cx="652" cy="156"/>
            </a:xfrm>
          </p:grpSpPr>
          <p:sp>
            <p:nvSpPr>
              <p:cNvPr id="21" name="Line 12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2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2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2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3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3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13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3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13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 name="AutoShape 135"/>
            <p:cNvSpPr>
              <a:spLocks noChangeArrowheads="1"/>
            </p:cNvSpPr>
            <p:nvPr/>
          </p:nvSpPr>
          <p:spPr bwMode="auto">
            <a:xfrm>
              <a:off x="4809" y="634"/>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36"/>
            <p:cNvSpPr>
              <a:spLocks noChangeArrowheads="1"/>
            </p:cNvSpPr>
            <p:nvPr/>
          </p:nvSpPr>
          <p:spPr bwMode="auto">
            <a:xfrm>
              <a:off x="4797" y="1056"/>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137"/>
            <p:cNvSpPr>
              <a:spLocks noChangeArrowheads="1"/>
            </p:cNvSpPr>
            <p:nvPr/>
          </p:nvSpPr>
          <p:spPr bwMode="auto">
            <a:xfrm>
              <a:off x="5385" y="622"/>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138"/>
            <p:cNvSpPr>
              <a:spLocks noChangeArrowheads="1"/>
            </p:cNvSpPr>
            <p:nvPr/>
          </p:nvSpPr>
          <p:spPr bwMode="auto">
            <a:xfrm>
              <a:off x="5385" y="1056"/>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39"/>
            <p:cNvSpPr>
              <a:spLocks noChangeArrowheads="1"/>
            </p:cNvSpPr>
            <p:nvPr/>
          </p:nvSpPr>
          <p:spPr bwMode="auto">
            <a:xfrm>
              <a:off x="4858" y="736"/>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3</a:t>
              </a:r>
            </a:p>
          </p:txBody>
        </p:sp>
        <p:sp>
          <p:nvSpPr>
            <p:cNvPr id="20" name="Rectangle 140"/>
            <p:cNvSpPr>
              <a:spLocks noChangeArrowheads="1"/>
            </p:cNvSpPr>
            <p:nvPr/>
          </p:nvSpPr>
          <p:spPr bwMode="auto">
            <a:xfrm>
              <a:off x="4425" y="384"/>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1</a:t>
              </a:r>
            </a:p>
          </p:txBody>
        </p:sp>
      </p:grpSp>
      <p:sp>
        <p:nvSpPr>
          <p:cNvPr id="48" name="Text Box 168"/>
          <p:cNvSpPr txBox="1">
            <a:spLocks noChangeArrowheads="1"/>
          </p:cNvSpPr>
          <p:nvPr/>
        </p:nvSpPr>
        <p:spPr bwMode="auto">
          <a:xfrm>
            <a:off x="7105650" y="1773238"/>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FF"/>
                </a:solidFill>
              </a:rPr>
              <a:t>衰减网络</a:t>
            </a:r>
          </a:p>
        </p:txBody>
      </p:sp>
      <p:sp>
        <p:nvSpPr>
          <p:cNvPr id="49" name="Text Box 169"/>
          <p:cNvSpPr txBox="1">
            <a:spLocks noChangeArrowheads="1"/>
          </p:cNvSpPr>
          <p:nvPr/>
        </p:nvSpPr>
        <p:spPr bwMode="auto">
          <a:xfrm>
            <a:off x="323850" y="16002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解：</a:t>
            </a:r>
            <a:endParaRPr lang="zh-CN" altLang="en-US" sz="2400" b="0">
              <a:solidFill>
                <a:srgbClr val="000000"/>
              </a:solidFill>
            </a:endParaRPr>
          </a:p>
        </p:txBody>
      </p:sp>
      <p:graphicFrame>
        <p:nvGraphicFramePr>
          <p:cNvPr id="50" name="Object 172"/>
          <p:cNvGraphicFramePr>
            <a:graphicFrameLocks noChangeAspect="1"/>
          </p:cNvGraphicFramePr>
          <p:nvPr/>
        </p:nvGraphicFramePr>
        <p:xfrm>
          <a:off x="1263650" y="3032125"/>
          <a:ext cx="3860800" cy="1616075"/>
        </p:xfrm>
        <a:graphic>
          <a:graphicData uri="http://schemas.openxmlformats.org/presentationml/2006/ole">
            <mc:AlternateContent xmlns:mc="http://schemas.openxmlformats.org/markup-compatibility/2006">
              <mc:Choice xmlns:v="urn:schemas-microsoft-com:vml" Requires="v">
                <p:oleObj spid="_x0000_s188850" name="Equation" r:id="rId3" imgW="2019240" imgH="863280" progId="Equation.3">
                  <p:embed/>
                </p:oleObj>
              </mc:Choice>
              <mc:Fallback>
                <p:oleObj name="Equation" r:id="rId3" imgW="2019240" imgH="863280" progId="Equation.3">
                  <p:embed/>
                  <p:pic>
                    <p:nvPicPr>
                      <p:cNvPr id="68780" name="Object 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650" y="3032125"/>
                        <a:ext cx="38608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Text Box 3"/>
          <p:cNvSpPr txBox="1">
            <a:spLocks noChangeArrowheads="1"/>
          </p:cNvSpPr>
          <p:nvPr/>
        </p:nvSpPr>
        <p:spPr bwMode="auto">
          <a:xfrm>
            <a:off x="368300" y="4887913"/>
            <a:ext cx="282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latin typeface="Times New Roman" panose="02020603050405020304" pitchFamily="18" charset="0"/>
                <a:cs typeface="Times New Roman" panose="02020603050405020304" pitchFamily="18" charset="0"/>
              </a:rPr>
              <a:t>在</a:t>
            </a:r>
            <a:r>
              <a:rPr lang="en-US" altLang="zh-CN" sz="2400" b="0" dirty="0">
                <a:solidFill>
                  <a:srgbClr val="000000"/>
                </a:solidFill>
                <a:latin typeface="Times New Roman" panose="02020603050405020304" pitchFamily="18" charset="0"/>
                <a:cs typeface="Times New Roman" panose="02020603050405020304" pitchFamily="18" charset="0"/>
              </a:rPr>
              <a:t>3dB</a:t>
            </a:r>
            <a:r>
              <a:rPr lang="zh-CN" altLang="en-US" sz="2400" b="0" dirty="0">
                <a:solidFill>
                  <a:srgbClr val="000000"/>
                </a:solidFill>
                <a:latin typeface="Times New Roman" panose="02020603050405020304" pitchFamily="18" charset="0"/>
                <a:cs typeface="Times New Roman" panose="02020603050405020304" pitchFamily="18" charset="0"/>
              </a:rPr>
              <a:t>衰减条件下：</a:t>
            </a:r>
          </a:p>
        </p:txBody>
      </p:sp>
      <p:sp>
        <p:nvSpPr>
          <p:cNvPr id="52" name="Text Box 179"/>
          <p:cNvSpPr txBox="1">
            <a:spLocks noChangeArrowheads="1"/>
          </p:cNvSpPr>
          <p:nvPr/>
        </p:nvSpPr>
        <p:spPr bwMode="auto">
          <a:xfrm>
            <a:off x="323850" y="22209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rPr>
              <a:t>则：</a:t>
            </a:r>
          </a:p>
        </p:txBody>
      </p:sp>
      <p:graphicFrame>
        <p:nvGraphicFramePr>
          <p:cNvPr id="53" name="Object 180"/>
          <p:cNvGraphicFramePr>
            <a:graphicFrameLocks noChangeAspect="1"/>
          </p:cNvGraphicFramePr>
          <p:nvPr/>
        </p:nvGraphicFramePr>
        <p:xfrm>
          <a:off x="1227138" y="2087563"/>
          <a:ext cx="3497262" cy="808037"/>
        </p:xfrm>
        <a:graphic>
          <a:graphicData uri="http://schemas.openxmlformats.org/presentationml/2006/ole">
            <mc:AlternateContent xmlns:mc="http://schemas.openxmlformats.org/markup-compatibility/2006">
              <mc:Choice xmlns:v="urn:schemas-microsoft-com:vml" Requires="v">
                <p:oleObj spid="_x0000_s188851" name="Equation" r:id="rId5" imgW="1828800" imgH="431640" progId="Equation.3">
                  <p:embed/>
                </p:oleObj>
              </mc:Choice>
              <mc:Fallback>
                <p:oleObj name="Equation" r:id="rId5" imgW="1828800" imgH="431640" progId="Equation.3">
                  <p:embed/>
                  <p:pic>
                    <p:nvPicPr>
                      <p:cNvPr id="68788" name="Object 1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138" y="2087563"/>
                        <a:ext cx="3497262" cy="80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181"/>
          <p:cNvSpPr txBox="1">
            <a:spLocks noChangeArrowheads="1"/>
          </p:cNvSpPr>
          <p:nvPr/>
        </p:nvSpPr>
        <p:spPr bwMode="auto">
          <a:xfrm>
            <a:off x="6696075" y="3489325"/>
            <a:ext cx="207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S</a:t>
            </a:r>
            <a:r>
              <a:rPr lang="en-US" altLang="zh-CN" baseline="-25000">
                <a:solidFill>
                  <a:srgbClr val="0000FF"/>
                </a:solidFill>
              </a:rPr>
              <a:t>11</a:t>
            </a:r>
            <a:r>
              <a:rPr lang="zh-CN" altLang="en-US">
                <a:solidFill>
                  <a:srgbClr val="0000FF"/>
                </a:solidFill>
              </a:rPr>
              <a:t>和</a:t>
            </a:r>
            <a:r>
              <a:rPr lang="en-US" altLang="zh-CN">
                <a:solidFill>
                  <a:srgbClr val="0000FF"/>
                </a:solidFill>
              </a:rPr>
              <a:t>S</a:t>
            </a:r>
            <a:r>
              <a:rPr lang="en-US" altLang="zh-CN" baseline="-25000">
                <a:solidFill>
                  <a:srgbClr val="0000FF"/>
                </a:solidFill>
              </a:rPr>
              <a:t>21</a:t>
            </a:r>
            <a:r>
              <a:rPr lang="zh-CN" altLang="en-US">
                <a:solidFill>
                  <a:srgbClr val="0000FF"/>
                </a:solidFill>
              </a:rPr>
              <a:t>测试电路</a:t>
            </a:r>
          </a:p>
        </p:txBody>
      </p:sp>
      <p:sp>
        <p:nvSpPr>
          <p:cNvPr id="55" name="Text Box 182"/>
          <p:cNvSpPr txBox="1">
            <a:spLocks noChangeArrowheads="1"/>
          </p:cNvSpPr>
          <p:nvPr/>
        </p:nvSpPr>
        <p:spPr bwMode="auto">
          <a:xfrm>
            <a:off x="323850" y="5562600"/>
            <a:ext cx="687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latin typeface="Times New Roman" panose="02020603050405020304" pitchFamily="18" charset="0"/>
                <a:cs typeface="Times New Roman" panose="02020603050405020304" pitchFamily="18" charset="0"/>
              </a:rPr>
              <a:t>根据对称性联立得：</a:t>
            </a:r>
            <a:r>
              <a:rPr lang="en-US" altLang="zh-CN" sz="2400" b="0" dirty="0">
                <a:solidFill>
                  <a:srgbClr val="000000"/>
                </a:solidFill>
                <a:latin typeface="Times New Roman" panose="02020603050405020304" pitchFamily="18" charset="0"/>
                <a:cs typeface="Times New Roman" panose="02020603050405020304" pitchFamily="18" charset="0"/>
              </a:rPr>
              <a:t>R</a:t>
            </a:r>
            <a:r>
              <a:rPr lang="en-US" altLang="zh-CN" sz="2400" b="0" baseline="-25000" dirty="0">
                <a:solidFill>
                  <a:srgbClr val="000000"/>
                </a:solidFill>
                <a:latin typeface="Times New Roman" panose="02020603050405020304" pitchFamily="18" charset="0"/>
                <a:cs typeface="Times New Roman" panose="02020603050405020304" pitchFamily="18" charset="0"/>
              </a:rPr>
              <a:t>1</a:t>
            </a:r>
            <a:r>
              <a:rPr lang="en-US" altLang="zh-CN" sz="2400" b="0" dirty="0">
                <a:solidFill>
                  <a:srgbClr val="000000"/>
                </a:solidFill>
                <a:latin typeface="Times New Roman" panose="02020603050405020304" pitchFamily="18" charset="0"/>
                <a:cs typeface="Times New Roman" panose="02020603050405020304" pitchFamily="18" charset="0"/>
              </a:rPr>
              <a:t>= R</a:t>
            </a:r>
            <a:r>
              <a:rPr lang="en-US" altLang="zh-CN" sz="2400" b="0" baseline="-25000" dirty="0">
                <a:solidFill>
                  <a:srgbClr val="000000"/>
                </a:solidFill>
                <a:latin typeface="Times New Roman" panose="02020603050405020304" pitchFamily="18" charset="0"/>
                <a:cs typeface="Times New Roman" panose="02020603050405020304" pitchFamily="18" charset="0"/>
              </a:rPr>
              <a:t>2</a:t>
            </a:r>
            <a:r>
              <a:rPr lang="en-US" altLang="zh-CN" sz="2400" b="0" dirty="0">
                <a:solidFill>
                  <a:srgbClr val="000000"/>
                </a:solidFill>
                <a:latin typeface="Times New Roman" panose="02020603050405020304" pitchFamily="18" charset="0"/>
                <a:cs typeface="Times New Roman" panose="02020603050405020304" pitchFamily="18" charset="0"/>
              </a:rPr>
              <a:t>= 8.58 Ω</a:t>
            </a:r>
            <a:r>
              <a:rPr lang="zh-CN" altLang="en-US" sz="2400" b="0" dirty="0">
                <a:solidFill>
                  <a:srgbClr val="000000"/>
                </a:solidFill>
                <a:latin typeface="Times New Roman" panose="02020603050405020304" pitchFamily="18" charset="0"/>
                <a:cs typeface="Times New Roman" panose="02020603050405020304" pitchFamily="18" charset="0"/>
              </a:rPr>
              <a:t>， </a:t>
            </a:r>
            <a:r>
              <a:rPr lang="en-US" altLang="zh-CN" sz="2400" b="0" dirty="0">
                <a:solidFill>
                  <a:srgbClr val="000000"/>
                </a:solidFill>
                <a:latin typeface="Times New Roman" panose="02020603050405020304" pitchFamily="18" charset="0"/>
                <a:cs typeface="Times New Roman" panose="02020603050405020304" pitchFamily="18" charset="0"/>
              </a:rPr>
              <a:t>R</a:t>
            </a:r>
            <a:r>
              <a:rPr lang="en-US" altLang="zh-CN" sz="2400" b="0" baseline="-25000" dirty="0">
                <a:solidFill>
                  <a:srgbClr val="000000"/>
                </a:solidFill>
                <a:latin typeface="Times New Roman" panose="02020603050405020304" pitchFamily="18" charset="0"/>
                <a:cs typeface="Times New Roman" panose="02020603050405020304" pitchFamily="18" charset="0"/>
              </a:rPr>
              <a:t>3</a:t>
            </a:r>
            <a:r>
              <a:rPr lang="en-US" altLang="zh-CN" sz="2400" b="0" dirty="0">
                <a:solidFill>
                  <a:srgbClr val="000000"/>
                </a:solidFill>
                <a:latin typeface="Times New Roman" panose="02020603050405020304" pitchFamily="18" charset="0"/>
                <a:cs typeface="Times New Roman" panose="02020603050405020304" pitchFamily="18" charset="0"/>
              </a:rPr>
              <a:t>=141.4 Ω</a:t>
            </a:r>
          </a:p>
        </p:txBody>
      </p:sp>
      <p:graphicFrame>
        <p:nvGraphicFramePr>
          <p:cNvPr id="56" name="Object 184"/>
          <p:cNvGraphicFramePr>
            <a:graphicFrameLocks noChangeAspect="1"/>
          </p:cNvGraphicFramePr>
          <p:nvPr/>
        </p:nvGraphicFramePr>
        <p:xfrm>
          <a:off x="3009900" y="4665663"/>
          <a:ext cx="3238500" cy="800100"/>
        </p:xfrm>
        <a:graphic>
          <a:graphicData uri="http://schemas.openxmlformats.org/presentationml/2006/ole">
            <mc:AlternateContent xmlns:mc="http://schemas.openxmlformats.org/markup-compatibility/2006">
              <mc:Choice xmlns:v="urn:schemas-microsoft-com:vml" Requires="v">
                <p:oleObj spid="_x0000_s188852" name="Equation" r:id="rId7" imgW="1752480" imgH="431640" progId="Equation.3">
                  <p:embed/>
                </p:oleObj>
              </mc:Choice>
              <mc:Fallback>
                <p:oleObj name="Equation" r:id="rId7" imgW="1752480" imgH="431640" progId="Equation.3">
                  <p:embed/>
                  <p:pic>
                    <p:nvPicPr>
                      <p:cNvPr id="68792" name="Object 1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4665663"/>
                        <a:ext cx="32385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 name="Group 188"/>
          <p:cNvGrpSpPr>
            <a:grpSpLocks/>
          </p:cNvGrpSpPr>
          <p:nvPr/>
        </p:nvGrpSpPr>
        <p:grpSpPr bwMode="auto">
          <a:xfrm>
            <a:off x="6629400" y="2346325"/>
            <a:ext cx="2133600" cy="1141413"/>
            <a:chOff x="4176" y="1478"/>
            <a:chExt cx="1344" cy="719"/>
          </a:xfrm>
        </p:grpSpPr>
        <p:sp>
          <p:nvSpPr>
            <p:cNvPr id="58" name="Line 11"/>
            <p:cNvSpPr>
              <a:spLocks noChangeShapeType="1"/>
            </p:cNvSpPr>
            <p:nvPr/>
          </p:nvSpPr>
          <p:spPr bwMode="auto">
            <a:xfrm>
              <a:off x="4216" y="2169"/>
              <a:ext cx="1086" cy="5"/>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9" name="Group 13"/>
            <p:cNvGrpSpPr>
              <a:grpSpLocks/>
            </p:cNvGrpSpPr>
            <p:nvPr/>
          </p:nvGrpSpPr>
          <p:grpSpPr bwMode="auto">
            <a:xfrm rot="16200000" flipH="1">
              <a:off x="5230" y="1891"/>
              <a:ext cx="453" cy="126"/>
              <a:chOff x="1825" y="2961"/>
              <a:chExt cx="652" cy="156"/>
            </a:xfrm>
          </p:grpSpPr>
          <p:sp>
            <p:nvSpPr>
              <p:cNvPr id="104" name="Line 14"/>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 name="Line 15"/>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 name="Line 16"/>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 name="Line 17"/>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 name="Line 18"/>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 name="Line 19"/>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 name="Line 20"/>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 name="Line 21"/>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 name="Line 22"/>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0" name="AutoShape 24"/>
            <p:cNvSpPr>
              <a:spLocks noChangeArrowheads="1"/>
            </p:cNvSpPr>
            <p:nvPr/>
          </p:nvSpPr>
          <p:spPr bwMode="auto">
            <a:xfrm>
              <a:off x="4176" y="1742"/>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AutoShape 30"/>
            <p:cNvSpPr>
              <a:spLocks noChangeArrowheads="1"/>
            </p:cNvSpPr>
            <p:nvPr/>
          </p:nvSpPr>
          <p:spPr bwMode="auto">
            <a:xfrm>
              <a:off x="4176" y="2152"/>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Rectangle 34"/>
            <p:cNvSpPr>
              <a:spLocks noChangeArrowheads="1"/>
            </p:cNvSpPr>
            <p:nvPr/>
          </p:nvSpPr>
          <p:spPr bwMode="auto">
            <a:xfrm>
              <a:off x="4894" y="147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2</a:t>
              </a:r>
            </a:p>
          </p:txBody>
        </p:sp>
        <p:grpSp>
          <p:nvGrpSpPr>
            <p:cNvPr id="63" name="Group 35"/>
            <p:cNvGrpSpPr>
              <a:grpSpLocks/>
            </p:cNvGrpSpPr>
            <p:nvPr/>
          </p:nvGrpSpPr>
          <p:grpSpPr bwMode="auto">
            <a:xfrm>
              <a:off x="4209" y="1699"/>
              <a:ext cx="544" cy="111"/>
              <a:chOff x="1825" y="2961"/>
              <a:chExt cx="652" cy="156"/>
            </a:xfrm>
          </p:grpSpPr>
          <p:sp>
            <p:nvSpPr>
              <p:cNvPr id="95" name="Line 3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 name="Line 3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 name="Line 3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 name="Line 3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 name="Line 4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 name="Line 4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 name="Line 4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 name="Line 4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 name="Line 4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4" name="Group 45"/>
            <p:cNvGrpSpPr>
              <a:grpSpLocks/>
            </p:cNvGrpSpPr>
            <p:nvPr/>
          </p:nvGrpSpPr>
          <p:grpSpPr bwMode="auto">
            <a:xfrm>
              <a:off x="4769" y="1687"/>
              <a:ext cx="544" cy="111"/>
              <a:chOff x="1825" y="2961"/>
              <a:chExt cx="652" cy="156"/>
            </a:xfrm>
          </p:grpSpPr>
          <p:sp>
            <p:nvSpPr>
              <p:cNvPr id="86" name="Line 4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Line 4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8" name="Line 4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 name="Line 4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Line 5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 name="Line 5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 name="Line 5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 name="Line 5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4" name="Line 5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5" name="AutoShape 55"/>
            <p:cNvSpPr>
              <a:spLocks noChangeArrowheads="1"/>
            </p:cNvSpPr>
            <p:nvPr/>
          </p:nvSpPr>
          <p:spPr bwMode="auto">
            <a:xfrm>
              <a:off x="4725" y="1728"/>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AutoShape 56"/>
            <p:cNvSpPr>
              <a:spLocks noChangeArrowheads="1"/>
            </p:cNvSpPr>
            <p:nvPr/>
          </p:nvSpPr>
          <p:spPr bwMode="auto">
            <a:xfrm>
              <a:off x="4713" y="2150"/>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AutoShape 57"/>
            <p:cNvSpPr>
              <a:spLocks noChangeArrowheads="1"/>
            </p:cNvSpPr>
            <p:nvPr/>
          </p:nvSpPr>
          <p:spPr bwMode="auto">
            <a:xfrm>
              <a:off x="5301" y="1716"/>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AutoShape 58"/>
            <p:cNvSpPr>
              <a:spLocks noChangeArrowheads="1"/>
            </p:cNvSpPr>
            <p:nvPr/>
          </p:nvSpPr>
          <p:spPr bwMode="auto">
            <a:xfrm>
              <a:off x="5301" y="2150"/>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Rectangle 60"/>
            <p:cNvSpPr>
              <a:spLocks noChangeArrowheads="1"/>
            </p:cNvSpPr>
            <p:nvPr/>
          </p:nvSpPr>
          <p:spPr bwMode="auto">
            <a:xfrm>
              <a:off x="4341" y="147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1</a:t>
              </a:r>
            </a:p>
          </p:txBody>
        </p:sp>
        <p:grpSp>
          <p:nvGrpSpPr>
            <p:cNvPr id="70" name="Group 141"/>
            <p:cNvGrpSpPr>
              <a:grpSpLocks/>
            </p:cNvGrpSpPr>
            <p:nvPr/>
          </p:nvGrpSpPr>
          <p:grpSpPr bwMode="auto">
            <a:xfrm rot="16200000" flipH="1">
              <a:off x="4518" y="1903"/>
              <a:ext cx="453" cy="126"/>
              <a:chOff x="1825" y="2961"/>
              <a:chExt cx="652" cy="156"/>
            </a:xfrm>
          </p:grpSpPr>
          <p:sp>
            <p:nvSpPr>
              <p:cNvPr id="77" name="Line 142"/>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143"/>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144"/>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145"/>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146"/>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147"/>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148"/>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149"/>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150"/>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1" name="Rectangle 161"/>
            <p:cNvSpPr>
              <a:spLocks noChangeArrowheads="1"/>
            </p:cNvSpPr>
            <p:nvPr/>
          </p:nvSpPr>
          <p:spPr bwMode="auto">
            <a:xfrm>
              <a:off x="4813" y="183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3</a:t>
              </a:r>
            </a:p>
          </p:txBody>
        </p:sp>
        <p:grpSp>
          <p:nvGrpSpPr>
            <p:cNvPr id="72" name="Group 164"/>
            <p:cNvGrpSpPr>
              <a:grpSpLocks/>
            </p:cNvGrpSpPr>
            <p:nvPr/>
          </p:nvGrpSpPr>
          <p:grpSpPr bwMode="auto">
            <a:xfrm>
              <a:off x="5077" y="1842"/>
              <a:ext cx="395" cy="258"/>
              <a:chOff x="5389" y="1660"/>
              <a:chExt cx="395" cy="258"/>
            </a:xfrm>
          </p:grpSpPr>
          <p:sp>
            <p:nvSpPr>
              <p:cNvPr id="75" name="Rectangle 165"/>
              <p:cNvSpPr>
                <a:spLocks noChangeArrowheads="1"/>
              </p:cNvSpPr>
              <p:nvPr/>
            </p:nvSpPr>
            <p:spPr bwMode="auto">
              <a:xfrm>
                <a:off x="5389" y="16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50</a:t>
                </a:r>
                <a:endParaRPr lang="en-US" altLang="zh-CN" baseline="-25000"/>
              </a:p>
            </p:txBody>
          </p:sp>
          <p:sp>
            <p:nvSpPr>
              <p:cNvPr id="76" name="Rectangle 166"/>
              <p:cNvSpPr>
                <a:spLocks noChangeArrowheads="1"/>
              </p:cNvSpPr>
              <p:nvPr/>
            </p:nvSpPr>
            <p:spPr bwMode="auto">
              <a:xfrm>
                <a:off x="5508" y="166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Ω</a:t>
                </a:r>
              </a:p>
            </p:txBody>
          </p:sp>
        </p:grpSp>
        <p:sp>
          <p:nvSpPr>
            <p:cNvPr id="73" name="Line 185"/>
            <p:cNvSpPr>
              <a:spLocks noChangeShapeType="1"/>
            </p:cNvSpPr>
            <p:nvPr/>
          </p:nvSpPr>
          <p:spPr bwMode="auto">
            <a:xfrm>
              <a:off x="5352" y="2172"/>
              <a:ext cx="113"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Line 186"/>
            <p:cNvSpPr>
              <a:spLocks noChangeShapeType="1"/>
            </p:cNvSpPr>
            <p:nvPr/>
          </p:nvSpPr>
          <p:spPr bwMode="auto">
            <a:xfrm>
              <a:off x="5352" y="1728"/>
              <a:ext cx="113"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2845645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放大器的</a:t>
            </a:r>
            <a:r>
              <a:rPr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参数</a:t>
            </a:r>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26</a:t>
            </a:fld>
            <a:endParaRPr lang="en-US" altLang="zh-CN"/>
          </a:p>
        </p:txBody>
      </p:sp>
      <p:graphicFrame>
        <p:nvGraphicFramePr>
          <p:cNvPr id="5" name="内容占位符 4"/>
          <p:cNvGraphicFramePr>
            <a:graphicFrameLocks noGrp="1" noChangeAspect="1"/>
          </p:cNvGraphicFramePr>
          <p:nvPr>
            <p:ph idx="1"/>
            <p:extLst>
              <p:ext uri="{D42A27DB-BD31-4B8C-83A1-F6EECF244321}">
                <p14:modId xmlns:p14="http://schemas.microsoft.com/office/powerpoint/2010/main" val="3277393443"/>
              </p:ext>
            </p:extLst>
          </p:nvPr>
        </p:nvGraphicFramePr>
        <p:xfrm>
          <a:off x="7162800" y="532168"/>
          <a:ext cx="1368425" cy="1770939"/>
        </p:xfrm>
        <a:graphic>
          <a:graphicData uri="http://schemas.openxmlformats.org/presentationml/2006/ole">
            <mc:AlternateContent xmlns:mc="http://schemas.openxmlformats.org/markup-compatibility/2006">
              <mc:Choice xmlns:v="urn:schemas-microsoft-com:vml" Requires="v">
                <p:oleObj spid="_x0000_s202787" name="Acrobat Document" r:id="rId3" imgW="5827719" imgH="7541104" progId="Acrobat.Document.11">
                  <p:embed/>
                </p:oleObj>
              </mc:Choice>
              <mc:Fallback>
                <p:oleObj name="Acrobat Document" r:id="rId3" imgW="5827719" imgH="7541104" progId="Acrobat.Document.11">
                  <p:embed/>
                  <p:pic>
                    <p:nvPicPr>
                      <p:cNvPr id="0" name=""/>
                      <p:cNvPicPr/>
                      <p:nvPr/>
                    </p:nvPicPr>
                    <p:blipFill>
                      <a:blip r:embed="rId4"/>
                      <a:stretch>
                        <a:fillRect/>
                      </a:stretch>
                    </p:blipFill>
                    <p:spPr>
                      <a:xfrm>
                        <a:off x="7162800" y="532168"/>
                        <a:ext cx="1368425" cy="1770939"/>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211931" y="1675168"/>
            <a:ext cx="8720137" cy="4430862"/>
          </a:xfrm>
          <a:prstGeom prst="rect">
            <a:avLst/>
          </a:prstGeom>
        </p:spPr>
      </p:pic>
      <p:pic>
        <p:nvPicPr>
          <p:cNvPr id="7" name="图片 6"/>
          <p:cNvPicPr>
            <a:picLocks noChangeAspect="1"/>
          </p:cNvPicPr>
          <p:nvPr/>
        </p:nvPicPr>
        <p:blipFill>
          <a:blip r:embed="rId6"/>
          <a:stretch>
            <a:fillRect/>
          </a:stretch>
        </p:blipFill>
        <p:spPr>
          <a:xfrm>
            <a:off x="990600" y="1329703"/>
            <a:ext cx="6636026" cy="5391771"/>
          </a:xfrm>
          <a:prstGeom prst="rect">
            <a:avLst/>
          </a:prstGeom>
        </p:spPr>
      </p:pic>
    </p:spTree>
    <p:extLst>
      <p:ext uri="{BB962C8B-B14F-4D97-AF65-F5344CB8AC3E}">
        <p14:creationId xmlns:p14="http://schemas.microsoft.com/office/powerpoint/2010/main" val="207930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53BA5D7-7A10-44AE-B0F9-CC0DE137EDC8}" type="slidenum">
              <a:rPr lang="en-US" altLang="zh-CN" smtClean="0"/>
              <a:pPr/>
              <a:t>27</a:t>
            </a:fld>
            <a:endParaRPr lang="en-US" altLang="zh-CN"/>
          </a:p>
        </p:txBody>
      </p:sp>
      <p:sp>
        <p:nvSpPr>
          <p:cNvPr id="5" name="标题 1"/>
          <p:cNvSpPr>
            <a:spLocks noGrp="1"/>
          </p:cNvSpPr>
          <p:nvPr>
            <p:ph type="title"/>
          </p:nvPr>
        </p:nvSpPr>
        <p:spPr/>
        <p:txBody>
          <a:bodyPr/>
          <a:lstStyle/>
          <a:p>
            <a:r>
              <a:rPr lang="zh-CN" altLang="en-US" sz="4000" b="1" kern="1200" dirty="0" smtClean="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 滤波器的</a:t>
            </a:r>
            <a:r>
              <a:rPr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参数</a:t>
            </a:r>
          </a:p>
        </p:txBody>
      </p:sp>
      <p:pic>
        <p:nvPicPr>
          <p:cNvPr id="2" name="图片 1"/>
          <p:cNvPicPr>
            <a:picLocks noChangeAspect="1"/>
          </p:cNvPicPr>
          <p:nvPr/>
        </p:nvPicPr>
        <p:blipFill rotWithShape="1">
          <a:blip r:embed="rId2"/>
          <a:srcRect l="854" t="5263" r="3488" b="1754"/>
          <a:stretch/>
        </p:blipFill>
        <p:spPr>
          <a:xfrm>
            <a:off x="152400" y="1524000"/>
            <a:ext cx="8856453" cy="4191000"/>
          </a:xfrm>
          <a:prstGeom prst="rect">
            <a:avLst/>
          </a:prstGeom>
        </p:spPr>
      </p:pic>
      <p:pic>
        <p:nvPicPr>
          <p:cNvPr id="6" name="图片 5"/>
          <p:cNvPicPr>
            <a:picLocks noChangeAspect="1"/>
          </p:cNvPicPr>
          <p:nvPr/>
        </p:nvPicPr>
        <p:blipFill>
          <a:blip r:embed="rId3"/>
          <a:stretch>
            <a:fillRect/>
          </a:stretch>
        </p:blipFill>
        <p:spPr>
          <a:xfrm>
            <a:off x="187569" y="1295400"/>
            <a:ext cx="8720906" cy="2049385"/>
          </a:xfrm>
          <a:prstGeom prst="rect">
            <a:avLst/>
          </a:prstGeom>
        </p:spPr>
      </p:pic>
      <p:pic>
        <p:nvPicPr>
          <p:cNvPr id="7" name="图片 6"/>
          <p:cNvPicPr>
            <a:picLocks noChangeAspect="1"/>
          </p:cNvPicPr>
          <p:nvPr/>
        </p:nvPicPr>
        <p:blipFill>
          <a:blip r:embed="rId4"/>
          <a:stretch>
            <a:fillRect/>
          </a:stretch>
        </p:blipFill>
        <p:spPr>
          <a:xfrm>
            <a:off x="1143000" y="1423500"/>
            <a:ext cx="6397457" cy="5244267"/>
          </a:xfrm>
          <a:prstGeom prst="rect">
            <a:avLst/>
          </a:prstGeom>
        </p:spPr>
      </p:pic>
      <p:pic>
        <p:nvPicPr>
          <p:cNvPr id="8" name="图片 7"/>
          <p:cNvPicPr>
            <a:picLocks noChangeAspect="1"/>
          </p:cNvPicPr>
          <p:nvPr/>
        </p:nvPicPr>
        <p:blipFill>
          <a:blip r:embed="rId5"/>
          <a:stretch>
            <a:fillRect/>
          </a:stretch>
        </p:blipFill>
        <p:spPr>
          <a:xfrm>
            <a:off x="1036760" y="1304053"/>
            <a:ext cx="6509688" cy="5417422"/>
          </a:xfrm>
          <a:prstGeom prst="rect">
            <a:avLst/>
          </a:prstGeom>
        </p:spPr>
      </p:pic>
      <p:pic>
        <p:nvPicPr>
          <p:cNvPr id="9" name="图片 8"/>
          <p:cNvPicPr>
            <a:picLocks noChangeAspect="1"/>
          </p:cNvPicPr>
          <p:nvPr/>
        </p:nvPicPr>
        <p:blipFill>
          <a:blip r:embed="rId6"/>
          <a:stretch>
            <a:fillRect/>
          </a:stretch>
        </p:blipFill>
        <p:spPr>
          <a:xfrm>
            <a:off x="381000" y="1700827"/>
            <a:ext cx="8527475" cy="3719543"/>
          </a:xfrm>
          <a:prstGeom prst="rect">
            <a:avLst/>
          </a:prstGeom>
        </p:spPr>
      </p:pic>
    </p:spTree>
    <p:extLst>
      <p:ext uri="{BB962C8B-B14F-4D97-AF65-F5344CB8AC3E}">
        <p14:creationId xmlns:p14="http://schemas.microsoft.com/office/powerpoint/2010/main" val="386681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2389188" y="255657"/>
            <a:ext cx="40005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0"/>
              </a:spcBef>
            </a:pPr>
            <a:r>
              <a:rPr lang="en-US" altLang="zh-CN"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参量的测量</a:t>
            </a:r>
          </a:p>
        </p:txBody>
      </p:sp>
      <p:grpSp>
        <p:nvGrpSpPr>
          <p:cNvPr id="6" name="Group 24"/>
          <p:cNvGrpSpPr>
            <a:grpSpLocks/>
          </p:cNvGrpSpPr>
          <p:nvPr/>
        </p:nvGrpSpPr>
        <p:grpSpPr bwMode="auto">
          <a:xfrm>
            <a:off x="3657600" y="1371600"/>
            <a:ext cx="5206602" cy="3828107"/>
            <a:chOff x="1851" y="1836"/>
            <a:chExt cx="2673" cy="1812"/>
          </a:xfrm>
        </p:grpSpPr>
        <p:graphicFrame>
          <p:nvGraphicFramePr>
            <p:cNvPr id="7" name="Object 8"/>
            <p:cNvGraphicFramePr>
              <a:graphicFrameLocks noChangeAspect="1"/>
            </p:cNvGraphicFramePr>
            <p:nvPr/>
          </p:nvGraphicFramePr>
          <p:xfrm>
            <a:off x="1851" y="1836"/>
            <a:ext cx="2373" cy="1812"/>
          </p:xfrm>
          <a:graphic>
            <a:graphicData uri="http://schemas.openxmlformats.org/presentationml/2006/ole">
              <mc:AlternateContent xmlns:mc="http://schemas.openxmlformats.org/markup-compatibility/2006">
                <mc:Choice xmlns:v="urn:schemas-microsoft-com:vml" Requires="v">
                  <p:oleObj spid="_x0000_s189585" name="BMP 图象" r:id="rId3" imgW="3266667" imgH="2343477" progId="Paint.Picture">
                    <p:embed/>
                  </p:oleObj>
                </mc:Choice>
                <mc:Fallback>
                  <p:oleObj name="BMP 图象" r:id="rId3" imgW="3266667" imgH="2343477" progId="Paint.Picture">
                    <p:embed/>
                    <p:pic>
                      <p:nvPicPr>
                        <p:cNvPr id="7373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 y="1836"/>
                          <a:ext cx="2373" cy="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9"/>
            <p:cNvSpPr txBox="1">
              <a:spLocks noChangeArrowheads="1"/>
            </p:cNvSpPr>
            <p:nvPr/>
          </p:nvSpPr>
          <p:spPr bwMode="auto">
            <a:xfrm>
              <a:off x="2836" y="2208"/>
              <a:ext cx="4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FF0000"/>
                  </a:solidFill>
                </a:rPr>
                <a:t>R A B</a:t>
              </a:r>
            </a:p>
          </p:txBody>
        </p:sp>
        <p:sp>
          <p:nvSpPr>
            <p:cNvPr id="9" name="Text Box 10"/>
            <p:cNvSpPr txBox="1">
              <a:spLocks noChangeArrowheads="1"/>
            </p:cNvSpPr>
            <p:nvPr/>
          </p:nvSpPr>
          <p:spPr bwMode="auto">
            <a:xfrm>
              <a:off x="2476" y="2208"/>
              <a:ext cx="2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FF0000"/>
                  </a:solidFill>
                </a:rPr>
                <a:t>RF</a:t>
              </a:r>
            </a:p>
          </p:txBody>
        </p:sp>
        <p:sp>
          <p:nvSpPr>
            <p:cNvPr id="10" name="AutoShape 12"/>
            <p:cNvSpPr>
              <a:spLocks noChangeArrowheads="1"/>
            </p:cNvSpPr>
            <p:nvPr/>
          </p:nvSpPr>
          <p:spPr bwMode="auto">
            <a:xfrm rot="5400000">
              <a:off x="2884" y="2994"/>
              <a:ext cx="218" cy="290"/>
            </a:xfrm>
            <a:prstGeom prst="flowChartExtra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3"/>
            <p:cNvSpPr txBox="1">
              <a:spLocks noChangeArrowheads="1"/>
            </p:cNvSpPr>
            <p:nvPr/>
          </p:nvSpPr>
          <p:spPr bwMode="auto">
            <a:xfrm>
              <a:off x="2790" y="3056"/>
              <a:ext cx="31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0000"/>
                  </a:solidFill>
                </a:rPr>
                <a:t>DUT</a:t>
              </a:r>
            </a:p>
          </p:txBody>
        </p:sp>
        <p:sp>
          <p:nvSpPr>
            <p:cNvPr id="12" name="Text Box 14"/>
            <p:cNvSpPr txBox="1">
              <a:spLocks noChangeArrowheads="1"/>
            </p:cNvSpPr>
            <p:nvPr/>
          </p:nvSpPr>
          <p:spPr bwMode="auto">
            <a:xfrm>
              <a:off x="2660" y="3408"/>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直流电流</a:t>
              </a:r>
            </a:p>
          </p:txBody>
        </p:sp>
        <p:sp>
          <p:nvSpPr>
            <p:cNvPr id="13" name="Text Box 15"/>
            <p:cNvSpPr txBox="1">
              <a:spLocks noChangeArrowheads="1"/>
            </p:cNvSpPr>
            <p:nvPr/>
          </p:nvSpPr>
          <p:spPr bwMode="auto">
            <a:xfrm>
              <a:off x="3592" y="3264"/>
              <a:ext cx="50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双定向</a:t>
              </a:r>
            </a:p>
            <a:p>
              <a:r>
                <a:rPr lang="zh-CN" altLang="en-US" sz="1600"/>
                <a:t>耦合器</a:t>
              </a:r>
            </a:p>
          </p:txBody>
        </p:sp>
        <p:sp>
          <p:nvSpPr>
            <p:cNvPr id="14" name="Text Box 16"/>
            <p:cNvSpPr txBox="1">
              <a:spLocks noChangeArrowheads="1"/>
            </p:cNvSpPr>
            <p:nvPr/>
          </p:nvSpPr>
          <p:spPr bwMode="auto">
            <a:xfrm>
              <a:off x="2660" y="2832"/>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待测元件</a:t>
              </a:r>
            </a:p>
          </p:txBody>
        </p:sp>
        <p:sp>
          <p:nvSpPr>
            <p:cNvPr id="15" name="Text Box 17"/>
            <p:cNvSpPr txBox="1">
              <a:spLocks noChangeArrowheads="1"/>
            </p:cNvSpPr>
            <p:nvPr/>
          </p:nvSpPr>
          <p:spPr bwMode="auto">
            <a:xfrm>
              <a:off x="3228" y="2756"/>
              <a:ext cx="37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a:t>T </a:t>
              </a:r>
              <a:r>
                <a:rPr lang="zh-CN" altLang="en-US" sz="1600"/>
                <a:t>形</a:t>
              </a:r>
            </a:p>
            <a:p>
              <a:pPr>
                <a:lnSpc>
                  <a:spcPct val="90000"/>
                </a:lnSpc>
              </a:pPr>
              <a:r>
                <a:rPr lang="zh-CN" altLang="en-US" sz="1600"/>
                <a:t>接头</a:t>
              </a:r>
            </a:p>
          </p:txBody>
        </p:sp>
        <p:sp>
          <p:nvSpPr>
            <p:cNvPr id="16" name="Text Box 18"/>
            <p:cNvSpPr txBox="1">
              <a:spLocks noChangeArrowheads="1"/>
            </p:cNvSpPr>
            <p:nvPr/>
          </p:nvSpPr>
          <p:spPr bwMode="auto">
            <a:xfrm>
              <a:off x="1888" y="3264"/>
              <a:ext cx="50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双定向</a:t>
              </a:r>
            </a:p>
            <a:p>
              <a:r>
                <a:rPr lang="zh-CN" altLang="en-US" sz="1600"/>
                <a:t>耦合器</a:t>
              </a:r>
            </a:p>
          </p:txBody>
        </p:sp>
        <p:sp>
          <p:nvSpPr>
            <p:cNvPr id="17" name="Text Box 19"/>
            <p:cNvSpPr txBox="1">
              <a:spLocks noChangeArrowheads="1"/>
            </p:cNvSpPr>
            <p:nvPr/>
          </p:nvSpPr>
          <p:spPr bwMode="auto">
            <a:xfrm>
              <a:off x="2364" y="2756"/>
              <a:ext cx="37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dirty="0"/>
                <a:t>T </a:t>
              </a:r>
              <a:r>
                <a:rPr lang="zh-CN" altLang="en-US" sz="1600" dirty="0"/>
                <a:t>形</a:t>
              </a:r>
            </a:p>
            <a:p>
              <a:pPr>
                <a:lnSpc>
                  <a:spcPct val="90000"/>
                </a:lnSpc>
              </a:pPr>
              <a:r>
                <a:rPr lang="zh-CN" altLang="en-US" sz="1600" dirty="0"/>
                <a:t>接头</a:t>
              </a:r>
            </a:p>
          </p:txBody>
        </p:sp>
        <p:sp>
          <p:nvSpPr>
            <p:cNvPr id="18" name="Text Box 20"/>
            <p:cNvSpPr txBox="1">
              <a:spLocks noChangeArrowheads="1"/>
            </p:cNvSpPr>
            <p:nvPr/>
          </p:nvSpPr>
          <p:spPr bwMode="auto">
            <a:xfrm>
              <a:off x="4152" y="3180"/>
              <a:ext cx="3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a:t>50Ω</a:t>
              </a:r>
            </a:p>
          </p:txBody>
        </p:sp>
        <p:sp>
          <p:nvSpPr>
            <p:cNvPr id="19" name="Text Box 21"/>
            <p:cNvSpPr txBox="1">
              <a:spLocks noChangeArrowheads="1"/>
            </p:cNvSpPr>
            <p:nvPr/>
          </p:nvSpPr>
          <p:spPr bwMode="auto">
            <a:xfrm>
              <a:off x="3888" y="2712"/>
              <a:ext cx="3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a:t>50Ω</a:t>
              </a:r>
            </a:p>
          </p:txBody>
        </p:sp>
        <p:sp>
          <p:nvSpPr>
            <p:cNvPr id="20" name="Text Box 22"/>
            <p:cNvSpPr txBox="1">
              <a:spLocks noChangeArrowheads="1"/>
            </p:cNvSpPr>
            <p:nvPr/>
          </p:nvSpPr>
          <p:spPr bwMode="auto">
            <a:xfrm>
              <a:off x="3360" y="1938"/>
              <a:ext cx="7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a:t>矢量网络</a:t>
              </a:r>
            </a:p>
            <a:p>
              <a:pPr>
                <a:lnSpc>
                  <a:spcPct val="90000"/>
                </a:lnSpc>
              </a:pPr>
              <a:r>
                <a:rPr lang="zh-CN" altLang="en-US"/>
                <a:t>分  析</a:t>
              </a:r>
            </a:p>
          </p:txBody>
        </p:sp>
        <p:sp>
          <p:nvSpPr>
            <p:cNvPr id="21" name="Rectangle 23"/>
            <p:cNvSpPr>
              <a:spLocks noChangeArrowheads="1"/>
            </p:cNvSpPr>
            <p:nvPr/>
          </p:nvSpPr>
          <p:spPr bwMode="auto">
            <a:xfrm>
              <a:off x="3828" y="2083"/>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仪</a:t>
              </a:r>
            </a:p>
          </p:txBody>
        </p:sp>
      </p:grpSp>
      <p:sp>
        <p:nvSpPr>
          <p:cNvPr id="22" name="Text Box 25"/>
          <p:cNvSpPr txBox="1">
            <a:spLocks noChangeArrowheads="1"/>
          </p:cNvSpPr>
          <p:nvPr/>
        </p:nvSpPr>
        <p:spPr bwMode="auto">
          <a:xfrm>
            <a:off x="4693828" y="5443300"/>
            <a:ext cx="3513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FF"/>
                </a:solidFill>
                <a:latin typeface="Times New Roman" panose="02020603050405020304" pitchFamily="18" charset="0"/>
                <a:cs typeface="Times New Roman" panose="02020603050405020304" pitchFamily="18" charset="0"/>
              </a:rPr>
              <a:t>测量</a:t>
            </a:r>
            <a:r>
              <a:rPr lang="en-US" altLang="zh-CN" sz="2400" dirty="0">
                <a:solidFill>
                  <a:srgbClr val="0000FF"/>
                </a:solidFill>
                <a:latin typeface="Times New Roman" panose="02020603050405020304" pitchFamily="18" charset="0"/>
                <a:cs typeface="Times New Roman" panose="02020603050405020304" pitchFamily="18" charset="0"/>
              </a:rPr>
              <a:t>S</a:t>
            </a:r>
            <a:r>
              <a:rPr lang="en-US" altLang="zh-CN" sz="2400" baseline="-25000" dirty="0">
                <a:solidFill>
                  <a:srgbClr val="0000FF"/>
                </a:solidFill>
                <a:latin typeface="Times New Roman" panose="02020603050405020304" pitchFamily="18" charset="0"/>
                <a:cs typeface="Times New Roman" panose="02020603050405020304" pitchFamily="18" charset="0"/>
              </a:rPr>
              <a:t>11</a:t>
            </a:r>
            <a:r>
              <a:rPr lang="zh-CN" altLang="en-US" sz="2400" dirty="0">
                <a:solidFill>
                  <a:srgbClr val="0000FF"/>
                </a:solidFill>
                <a:latin typeface="Times New Roman" panose="02020603050405020304" pitchFamily="18" charset="0"/>
                <a:cs typeface="Times New Roman" panose="02020603050405020304" pitchFamily="18" charset="0"/>
              </a:rPr>
              <a:t>和</a:t>
            </a:r>
            <a:r>
              <a:rPr lang="en-US" altLang="zh-CN" sz="2400" dirty="0">
                <a:solidFill>
                  <a:srgbClr val="0000FF"/>
                </a:solidFill>
                <a:latin typeface="Times New Roman" panose="02020603050405020304" pitchFamily="18" charset="0"/>
                <a:cs typeface="Times New Roman" panose="02020603050405020304" pitchFamily="18" charset="0"/>
              </a:rPr>
              <a:t>S</a:t>
            </a:r>
            <a:r>
              <a:rPr lang="en-US" altLang="zh-CN" sz="2400" baseline="-25000" dirty="0">
                <a:solidFill>
                  <a:srgbClr val="0000FF"/>
                </a:solidFill>
                <a:latin typeface="Times New Roman" panose="02020603050405020304" pitchFamily="18" charset="0"/>
                <a:cs typeface="Times New Roman" panose="02020603050405020304" pitchFamily="18" charset="0"/>
              </a:rPr>
              <a:t>21</a:t>
            </a:r>
            <a:r>
              <a:rPr lang="zh-CN" altLang="en-US" sz="2400" dirty="0">
                <a:solidFill>
                  <a:srgbClr val="0000FF"/>
                </a:solidFill>
                <a:latin typeface="Times New Roman" panose="02020603050405020304" pitchFamily="18" charset="0"/>
                <a:cs typeface="Times New Roman" panose="02020603050405020304" pitchFamily="18" charset="0"/>
              </a:rPr>
              <a:t>的实验系统</a:t>
            </a:r>
          </a:p>
        </p:txBody>
      </p:sp>
      <p:sp>
        <p:nvSpPr>
          <p:cNvPr id="23" name="Text Box 26"/>
          <p:cNvSpPr txBox="1">
            <a:spLocks noChangeArrowheads="1"/>
          </p:cNvSpPr>
          <p:nvPr/>
        </p:nvSpPr>
        <p:spPr bwMode="auto">
          <a:xfrm>
            <a:off x="307738" y="1295400"/>
            <a:ext cx="3102861"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3600"/>
              </a:lnSpc>
              <a:spcBef>
                <a:spcPts val="0"/>
              </a:spcBef>
            </a:pPr>
            <a:r>
              <a:rPr lang="en-US" altLang="zh-CN" sz="2400" b="0" dirty="0">
                <a:solidFill>
                  <a:srgbClr val="000000"/>
                </a:solidFill>
              </a:rPr>
              <a:t>      </a:t>
            </a:r>
            <a:r>
              <a:rPr lang="zh-CN" altLang="en-US" sz="2400" b="1" dirty="0">
                <a:solidFill>
                  <a:srgbClr val="000000"/>
                </a:solidFill>
                <a:latin typeface="Times New Roman" panose="02020603050405020304" pitchFamily="18" charset="0"/>
                <a:cs typeface="Times New Roman" panose="02020603050405020304" pitchFamily="18" charset="0"/>
              </a:rPr>
              <a:t>射频源</a:t>
            </a:r>
            <a:r>
              <a:rPr lang="en-US" altLang="zh-CN" sz="2400" b="1" dirty="0">
                <a:solidFill>
                  <a:srgbClr val="000000"/>
                </a:solidFill>
                <a:latin typeface="Times New Roman" panose="02020603050405020304" pitchFamily="18" charset="0"/>
                <a:cs typeface="Times New Roman" panose="02020603050405020304" pitchFamily="18" charset="0"/>
              </a:rPr>
              <a:t>RF</a:t>
            </a:r>
            <a:r>
              <a:rPr lang="zh-CN" altLang="en-US" sz="2400" b="1" dirty="0">
                <a:solidFill>
                  <a:srgbClr val="000000"/>
                </a:solidFill>
                <a:latin typeface="Times New Roman" panose="02020603050405020304" pitchFamily="18" charset="0"/>
                <a:cs typeface="Times New Roman" panose="02020603050405020304" pitchFamily="18" charset="0"/>
              </a:rPr>
              <a:t>输出射频信号</a:t>
            </a:r>
            <a:r>
              <a:rPr lang="zh-CN" altLang="en-US" sz="2400" b="1" dirty="0" smtClean="0">
                <a:solidFill>
                  <a:srgbClr val="000000"/>
                </a:solidFill>
                <a:latin typeface="Times New Roman" panose="02020603050405020304" pitchFamily="18" charset="0"/>
                <a:cs typeface="Times New Roman" panose="02020603050405020304" pitchFamily="18" charset="0"/>
              </a:rPr>
              <a:t>，测量</a:t>
            </a:r>
            <a:r>
              <a:rPr lang="zh-CN" altLang="en-US" sz="2400" b="1" dirty="0">
                <a:solidFill>
                  <a:srgbClr val="000000"/>
                </a:solidFill>
                <a:latin typeface="Times New Roman" panose="02020603050405020304" pitchFamily="18" charset="0"/>
                <a:cs typeface="Times New Roman" panose="02020603050405020304" pitchFamily="18" charset="0"/>
              </a:rPr>
              <a:t>通道</a:t>
            </a:r>
            <a:r>
              <a:rPr lang="en-US" altLang="zh-CN" sz="2400" b="1" dirty="0">
                <a:solidFill>
                  <a:srgbClr val="000000"/>
                </a:solidFill>
                <a:latin typeface="Times New Roman" panose="02020603050405020304" pitchFamily="18" charset="0"/>
                <a:cs typeface="Times New Roman" panose="02020603050405020304" pitchFamily="18" charset="0"/>
              </a:rPr>
              <a:t>R</a:t>
            </a:r>
            <a:r>
              <a:rPr lang="zh-CN" altLang="en-US" sz="2400" b="1" dirty="0">
                <a:solidFill>
                  <a:srgbClr val="000000"/>
                </a:solidFill>
                <a:latin typeface="Times New Roman" panose="02020603050405020304" pitchFamily="18" charset="0"/>
                <a:cs typeface="Times New Roman" panose="02020603050405020304" pitchFamily="18" charset="0"/>
              </a:rPr>
              <a:t>用于测量入射波</a:t>
            </a:r>
            <a:r>
              <a:rPr lang="zh-CN" altLang="en-US" sz="2400" b="1" dirty="0" smtClean="0">
                <a:solidFill>
                  <a:srgbClr val="000000"/>
                </a:solidFill>
                <a:latin typeface="Times New Roman" panose="02020603050405020304" pitchFamily="18" charset="0"/>
                <a:cs typeface="Times New Roman" panose="02020603050405020304" pitchFamily="18" charset="0"/>
              </a:rPr>
              <a:t>，同时</a:t>
            </a:r>
            <a:r>
              <a:rPr lang="zh-CN" altLang="en-US" sz="2400" b="1" dirty="0">
                <a:solidFill>
                  <a:srgbClr val="000000"/>
                </a:solidFill>
                <a:latin typeface="Times New Roman" panose="02020603050405020304" pitchFamily="18" charset="0"/>
                <a:cs typeface="Times New Roman" panose="02020603050405020304" pitchFamily="18" charset="0"/>
              </a:rPr>
              <a:t>也作为参考端口。</a:t>
            </a:r>
            <a:r>
              <a:rPr lang="zh-CN" altLang="en-US" sz="2400" b="1" dirty="0" smtClean="0">
                <a:solidFill>
                  <a:srgbClr val="000000"/>
                </a:solidFill>
                <a:latin typeface="Times New Roman" panose="02020603050405020304" pitchFamily="18" charset="0"/>
                <a:cs typeface="Times New Roman" panose="02020603050405020304" pitchFamily="18" charset="0"/>
              </a:rPr>
              <a:t>通道</a:t>
            </a:r>
            <a:r>
              <a:rPr lang="en-US" altLang="zh-CN" sz="2400" b="1" dirty="0" smtClean="0">
                <a:solidFill>
                  <a:srgbClr val="000000"/>
                </a:solidFill>
                <a:latin typeface="Times New Roman" panose="02020603050405020304" pitchFamily="18" charset="0"/>
                <a:cs typeface="Times New Roman" panose="02020603050405020304" pitchFamily="18" charset="0"/>
              </a:rPr>
              <a:t>A</a:t>
            </a:r>
            <a:r>
              <a:rPr lang="zh-CN" altLang="en-US" sz="2400" b="1" dirty="0">
                <a:solidFill>
                  <a:srgbClr val="000000"/>
                </a:solidFill>
                <a:latin typeface="Times New Roman" panose="02020603050405020304" pitchFamily="18" charset="0"/>
                <a:cs typeface="Times New Roman" panose="02020603050405020304" pitchFamily="18" charset="0"/>
              </a:rPr>
              <a:t>和</a:t>
            </a:r>
            <a:r>
              <a:rPr lang="en-US" altLang="zh-CN" sz="2400" b="1" dirty="0">
                <a:solidFill>
                  <a:srgbClr val="000000"/>
                </a:solidFill>
                <a:latin typeface="Times New Roman" panose="02020603050405020304" pitchFamily="18" charset="0"/>
                <a:cs typeface="Times New Roman" panose="02020603050405020304" pitchFamily="18" charset="0"/>
              </a:rPr>
              <a:t>B</a:t>
            </a:r>
            <a:r>
              <a:rPr lang="zh-CN" altLang="en-US" sz="2400" b="1" dirty="0">
                <a:solidFill>
                  <a:srgbClr val="000000"/>
                </a:solidFill>
                <a:latin typeface="Times New Roman" panose="02020603050405020304" pitchFamily="18" charset="0"/>
                <a:cs typeface="Times New Roman" panose="02020603050405020304" pitchFamily="18" charset="0"/>
              </a:rPr>
              <a:t>用于测量反射波和</a:t>
            </a:r>
            <a:r>
              <a:rPr lang="zh-CN" altLang="en-US" sz="2400" b="1" dirty="0" smtClean="0">
                <a:solidFill>
                  <a:srgbClr val="000000"/>
                </a:solidFill>
                <a:latin typeface="Times New Roman" panose="02020603050405020304" pitchFamily="18" charset="0"/>
                <a:cs typeface="Times New Roman" panose="02020603050405020304" pitchFamily="18" charset="0"/>
              </a:rPr>
              <a:t>传输波</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11</a:t>
            </a:r>
            <a:r>
              <a:rPr lang="en-US" altLang="zh-CN" sz="2400" b="1" dirty="0">
                <a:solidFill>
                  <a:srgbClr val="000000"/>
                </a:solidFill>
                <a:latin typeface="Times New Roman" panose="02020603050405020304" pitchFamily="18" charset="0"/>
                <a:cs typeface="Times New Roman" panose="02020603050405020304" pitchFamily="18" charset="0"/>
              </a:rPr>
              <a:t>=A/R</a:t>
            </a:r>
            <a:r>
              <a:rPr lang="zh-CN" altLang="en-US" sz="2400" b="1" dirty="0">
                <a:solidFill>
                  <a:srgbClr val="000000"/>
                </a:solidFill>
                <a:latin typeface="Times New Roman" panose="02020603050405020304" pitchFamily="18" charset="0"/>
                <a:cs typeface="Times New Roman" panose="02020603050405020304" pitchFamily="18" charset="0"/>
              </a:rPr>
              <a:t>，</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21</a:t>
            </a:r>
            <a:r>
              <a:rPr lang="en-US" altLang="zh-CN" sz="2400" b="1" dirty="0">
                <a:solidFill>
                  <a:srgbClr val="000000"/>
                </a:solidFill>
                <a:latin typeface="Times New Roman" panose="02020603050405020304" pitchFamily="18" charset="0"/>
                <a:cs typeface="Times New Roman" panose="02020603050405020304" pitchFamily="18" charset="0"/>
              </a:rPr>
              <a:t>=B/R)</a:t>
            </a:r>
            <a:r>
              <a:rPr lang="zh-CN" altLang="en-US" sz="2400" b="1" dirty="0">
                <a:solidFill>
                  <a:srgbClr val="000000"/>
                </a:solidFill>
                <a:latin typeface="Times New Roman" panose="02020603050405020304" pitchFamily="18" charset="0"/>
                <a:cs typeface="Times New Roman" panose="02020603050405020304" pitchFamily="18" charset="0"/>
              </a:rPr>
              <a:t>。</a:t>
            </a:r>
          </a:p>
          <a:p>
            <a:pPr algn="just">
              <a:lnSpc>
                <a:spcPts val="36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      若要测量</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12</a:t>
            </a:r>
            <a:r>
              <a:rPr lang="zh-CN" altLang="en-US" sz="2400" b="1" dirty="0">
                <a:solidFill>
                  <a:srgbClr val="000000"/>
                </a:solidFill>
                <a:latin typeface="Times New Roman" panose="02020603050405020304" pitchFamily="18" charset="0"/>
                <a:cs typeface="Times New Roman" panose="02020603050405020304" pitchFamily="18" charset="0"/>
              </a:rPr>
              <a:t>和</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22</a:t>
            </a:r>
            <a:r>
              <a:rPr lang="zh-CN" altLang="en-US" sz="2400" b="1" dirty="0">
                <a:solidFill>
                  <a:srgbClr val="000000"/>
                </a:solidFill>
                <a:latin typeface="Times New Roman" panose="02020603050405020304" pitchFamily="18" charset="0"/>
                <a:cs typeface="Times New Roman" panose="02020603050405020304" pitchFamily="18" charset="0"/>
              </a:rPr>
              <a:t>，则</a:t>
            </a:r>
            <a:r>
              <a:rPr lang="zh-CN" altLang="en-US" sz="2400" b="1" dirty="0" smtClean="0">
                <a:solidFill>
                  <a:srgbClr val="000000"/>
                </a:solidFill>
                <a:latin typeface="Times New Roman" panose="02020603050405020304" pitchFamily="18" charset="0"/>
                <a:cs typeface="Times New Roman" panose="02020603050405020304" pitchFamily="18" charset="0"/>
              </a:rPr>
              <a:t>必须</a:t>
            </a:r>
            <a:r>
              <a:rPr lang="zh-CN" altLang="en-US" sz="2400" b="1" dirty="0">
                <a:solidFill>
                  <a:srgbClr val="000000"/>
                </a:solidFill>
                <a:latin typeface="Times New Roman" panose="02020603050405020304" pitchFamily="18" charset="0"/>
                <a:cs typeface="Times New Roman" panose="02020603050405020304" pitchFamily="18" charset="0"/>
              </a:rPr>
              <a:t>将待测元件反过来连接。</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28</a:t>
            </a:fld>
            <a:endParaRPr lang="en-US" altLang="zh-CN"/>
          </a:p>
        </p:txBody>
      </p:sp>
    </p:spTree>
    <p:extLst>
      <p:ext uri="{BB962C8B-B14F-4D97-AF65-F5344CB8AC3E}">
        <p14:creationId xmlns:p14="http://schemas.microsoft.com/office/powerpoint/2010/main" val="38387334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790575" y="2060575"/>
            <a:ext cx="7772400" cy="4114800"/>
          </a:xfrm>
        </p:spPr>
        <p:txBody>
          <a:bodyPr/>
          <a:lstStyle/>
          <a:p>
            <a:endParaRPr lang="zh-CN" altLang="en-US" smtClean="0"/>
          </a:p>
        </p:txBody>
      </p:sp>
      <p:pic>
        <p:nvPicPr>
          <p:cNvPr id="450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557338"/>
            <a:ext cx="77406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89" name="Rectangle 5"/>
          <p:cNvSpPr>
            <a:spLocks noChangeArrowheads="1"/>
          </p:cNvSpPr>
          <p:nvPr/>
        </p:nvSpPr>
        <p:spPr bwMode="auto">
          <a:xfrm>
            <a:off x="1547813" y="2420938"/>
            <a:ext cx="395287" cy="17637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0" name="Line 6"/>
          <p:cNvSpPr>
            <a:spLocks noChangeShapeType="1"/>
          </p:cNvSpPr>
          <p:nvPr/>
        </p:nvSpPr>
        <p:spPr bwMode="auto">
          <a:xfrm flipH="1">
            <a:off x="1152525" y="4184650"/>
            <a:ext cx="395288" cy="325438"/>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1" name="Text Box 7"/>
          <p:cNvSpPr txBox="1">
            <a:spLocks noChangeArrowheads="1"/>
          </p:cNvSpPr>
          <p:nvPr/>
        </p:nvSpPr>
        <p:spPr bwMode="auto">
          <a:xfrm>
            <a:off x="503238" y="4545013"/>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设置键</a:t>
            </a:r>
          </a:p>
        </p:txBody>
      </p:sp>
      <p:sp>
        <p:nvSpPr>
          <p:cNvPr id="400392" name="Rectangle 8"/>
          <p:cNvSpPr>
            <a:spLocks noChangeArrowheads="1"/>
          </p:cNvSpPr>
          <p:nvPr/>
        </p:nvSpPr>
        <p:spPr bwMode="auto">
          <a:xfrm>
            <a:off x="5148263" y="2349500"/>
            <a:ext cx="2411412" cy="4683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3" name="Text Box 9"/>
          <p:cNvSpPr txBox="1">
            <a:spLocks noChangeArrowheads="1"/>
          </p:cNvSpPr>
          <p:nvPr/>
        </p:nvSpPr>
        <p:spPr bwMode="auto">
          <a:xfrm>
            <a:off x="6948488" y="1449388"/>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功能键</a:t>
            </a:r>
          </a:p>
        </p:txBody>
      </p:sp>
      <p:sp>
        <p:nvSpPr>
          <p:cNvPr id="400394" name="Line 10"/>
          <p:cNvSpPr>
            <a:spLocks noChangeShapeType="1"/>
          </p:cNvSpPr>
          <p:nvPr/>
        </p:nvSpPr>
        <p:spPr bwMode="auto">
          <a:xfrm flipV="1">
            <a:off x="7019925" y="1989138"/>
            <a:ext cx="325438" cy="287337"/>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5" name="Rectangle 11"/>
          <p:cNvSpPr>
            <a:spLocks noChangeArrowheads="1"/>
          </p:cNvSpPr>
          <p:nvPr/>
        </p:nvSpPr>
        <p:spPr bwMode="auto">
          <a:xfrm>
            <a:off x="6372225" y="3644900"/>
            <a:ext cx="1116013" cy="5762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6" name="Rectangle 12"/>
          <p:cNvSpPr>
            <a:spLocks noChangeArrowheads="1"/>
          </p:cNvSpPr>
          <p:nvPr/>
        </p:nvSpPr>
        <p:spPr bwMode="auto">
          <a:xfrm>
            <a:off x="5148263" y="2889250"/>
            <a:ext cx="1116012" cy="13319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7" name="Line 13"/>
          <p:cNvSpPr>
            <a:spLocks noChangeShapeType="1"/>
          </p:cNvSpPr>
          <p:nvPr/>
        </p:nvSpPr>
        <p:spPr bwMode="auto">
          <a:xfrm flipH="1">
            <a:off x="4859338" y="4149725"/>
            <a:ext cx="252412" cy="827088"/>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8" name="Line 14"/>
          <p:cNvSpPr>
            <a:spLocks noChangeShapeType="1"/>
          </p:cNvSpPr>
          <p:nvPr/>
        </p:nvSpPr>
        <p:spPr bwMode="auto">
          <a:xfrm flipV="1">
            <a:off x="7523163" y="3500438"/>
            <a:ext cx="431800" cy="4318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9" name="Text Box 15"/>
          <p:cNvSpPr txBox="1">
            <a:spLocks noChangeArrowheads="1"/>
          </p:cNvSpPr>
          <p:nvPr/>
        </p:nvSpPr>
        <p:spPr bwMode="auto">
          <a:xfrm>
            <a:off x="3490913" y="50133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数据输入键</a:t>
            </a:r>
          </a:p>
        </p:txBody>
      </p:sp>
      <p:sp>
        <p:nvSpPr>
          <p:cNvPr id="400400" name="Text Box 16"/>
          <p:cNvSpPr txBox="1">
            <a:spLocks noChangeArrowheads="1"/>
          </p:cNvSpPr>
          <p:nvPr/>
        </p:nvSpPr>
        <p:spPr bwMode="auto">
          <a:xfrm>
            <a:off x="7523163" y="3068638"/>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导航键</a:t>
            </a:r>
          </a:p>
        </p:txBody>
      </p:sp>
      <p:sp>
        <p:nvSpPr>
          <p:cNvPr id="400401" name="Oval 17"/>
          <p:cNvSpPr>
            <a:spLocks noChangeArrowheads="1"/>
          </p:cNvSpPr>
          <p:nvPr/>
        </p:nvSpPr>
        <p:spPr bwMode="auto">
          <a:xfrm>
            <a:off x="5219700" y="4294188"/>
            <a:ext cx="504825" cy="50323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402" name="Oval 18"/>
          <p:cNvSpPr>
            <a:spLocks noChangeArrowheads="1"/>
          </p:cNvSpPr>
          <p:nvPr/>
        </p:nvSpPr>
        <p:spPr bwMode="auto">
          <a:xfrm>
            <a:off x="6875463" y="4292600"/>
            <a:ext cx="504825" cy="50323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403" name="Text Box 19"/>
          <p:cNvSpPr txBox="1">
            <a:spLocks noChangeArrowheads="1"/>
          </p:cNvSpPr>
          <p:nvPr/>
        </p:nvSpPr>
        <p:spPr bwMode="auto">
          <a:xfrm>
            <a:off x="5183188" y="5445125"/>
            <a:ext cx="104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a:solidFill>
                  <a:srgbClr val="008000"/>
                </a:solidFill>
                <a:latin typeface="Tahoma" panose="020B0604030504040204" pitchFamily="34" charset="0"/>
              </a:rPr>
              <a:t>Port1</a:t>
            </a:r>
          </a:p>
        </p:txBody>
      </p:sp>
      <p:sp>
        <p:nvSpPr>
          <p:cNvPr id="400404" name="Text Box 20"/>
          <p:cNvSpPr txBox="1">
            <a:spLocks noChangeArrowheads="1"/>
          </p:cNvSpPr>
          <p:nvPr/>
        </p:nvSpPr>
        <p:spPr bwMode="auto">
          <a:xfrm>
            <a:off x="6804025" y="5373688"/>
            <a:ext cx="13319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a:solidFill>
                  <a:srgbClr val="008000"/>
                </a:solidFill>
                <a:latin typeface="Tahoma" panose="020B0604030504040204" pitchFamily="34" charset="0"/>
              </a:rPr>
              <a:t>Port2/RF in</a:t>
            </a:r>
          </a:p>
        </p:txBody>
      </p:sp>
      <p:sp>
        <p:nvSpPr>
          <p:cNvPr id="400405" name="Line 21"/>
          <p:cNvSpPr>
            <a:spLocks noChangeShapeType="1"/>
          </p:cNvSpPr>
          <p:nvPr/>
        </p:nvSpPr>
        <p:spPr bwMode="auto">
          <a:xfrm>
            <a:off x="5472113" y="4833938"/>
            <a:ext cx="0" cy="6477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406" name="Line 22"/>
          <p:cNvSpPr>
            <a:spLocks noChangeShapeType="1"/>
          </p:cNvSpPr>
          <p:nvPr/>
        </p:nvSpPr>
        <p:spPr bwMode="auto">
          <a:xfrm>
            <a:off x="7164388" y="4833938"/>
            <a:ext cx="0" cy="6477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29</a:t>
            </a:fld>
            <a:endParaRPr lang="en-US" altLang="zh-CN"/>
          </a:p>
        </p:txBody>
      </p:sp>
    </p:spTree>
    <p:extLst>
      <p:ext uri="{BB962C8B-B14F-4D97-AF65-F5344CB8AC3E}">
        <p14:creationId xmlns:p14="http://schemas.microsoft.com/office/powerpoint/2010/main" val="2713470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740197"/>
            <a:ext cx="8001000" cy="5355803"/>
          </a:xfrm>
        </p:spPr>
        <p:txBody>
          <a:bodyPr/>
          <a:lstStyle/>
          <a:p>
            <a:pPr algn="just">
              <a:lnSpc>
                <a:spcPts val="3000"/>
              </a:lnSpc>
              <a:buFont typeface="Wingdings" panose="05000000000000000000" pitchFamily="2" charset="2"/>
              <a:buChar char="Ø"/>
            </a:pPr>
            <a:r>
              <a:rPr lang="zh-CN" altLang="en-US" sz="2400" b="1" dirty="0"/>
              <a:t>射频电流也容易在电缆的连接处（如连接器和节点）反射回发射源。这些反射阻止了信号功率到达目的地。</a:t>
            </a:r>
            <a:endParaRPr lang="en-US" altLang="zh-CN" sz="2400" b="1" dirty="0"/>
          </a:p>
          <a:p>
            <a:pPr algn="just">
              <a:buFont typeface="Wingdings" panose="05000000000000000000" pitchFamily="2" charset="2"/>
              <a:buChar char="Ø"/>
            </a:pPr>
            <a:endParaRPr lang="en-US" altLang="zh-CN" sz="2400" b="1" dirty="0"/>
          </a:p>
          <a:p>
            <a:pPr marL="0" indent="0" algn="just">
              <a:buNone/>
            </a:pPr>
            <a:endParaRPr lang="en-US" altLang="zh-CN" sz="2400" b="1" dirty="0" smtClean="0"/>
          </a:p>
          <a:p>
            <a:pPr marL="0" indent="0" algn="just">
              <a:buNone/>
            </a:pPr>
            <a:endParaRPr lang="en-US" altLang="zh-CN" sz="2400" b="1" dirty="0" smtClean="0"/>
          </a:p>
          <a:p>
            <a:pPr marL="0" indent="0" algn="just">
              <a:buNone/>
            </a:pPr>
            <a:endParaRPr lang="en-US" altLang="zh-CN" sz="2400" b="1" dirty="0" smtClean="0"/>
          </a:p>
          <a:p>
            <a:pPr marL="0" indent="0" algn="just">
              <a:buNone/>
            </a:pPr>
            <a:endParaRPr lang="en-US" altLang="zh-CN" sz="2400" b="1" dirty="0"/>
          </a:p>
          <a:p>
            <a:pPr marL="0" indent="0" algn="just">
              <a:buNone/>
            </a:pPr>
            <a:endParaRPr lang="en-US" altLang="zh-CN" sz="2400" b="1" dirty="0"/>
          </a:p>
          <a:p>
            <a:pPr algn="just">
              <a:lnSpc>
                <a:spcPts val="3000"/>
              </a:lnSpc>
              <a:buFont typeface="Wingdings" panose="05000000000000000000" pitchFamily="2" charset="2"/>
              <a:buChar char="Ø"/>
            </a:pPr>
            <a:r>
              <a:rPr lang="zh-CN" altLang="en-US" sz="2400" b="1" dirty="0"/>
              <a:t>传输线使用了特殊的结构和阻抗匹配的方法，能以</a:t>
            </a:r>
            <a:r>
              <a:rPr lang="zh-CN" altLang="en-US" sz="2400" b="1" dirty="0">
                <a:solidFill>
                  <a:srgbClr val="FF0000"/>
                </a:solidFill>
              </a:rPr>
              <a:t>最小的反射</a:t>
            </a:r>
            <a:r>
              <a:rPr lang="zh-CN" altLang="en-US" sz="2400" b="1" dirty="0"/>
              <a:t>和</a:t>
            </a:r>
            <a:r>
              <a:rPr lang="zh-CN" altLang="en-US" sz="2400" b="1" dirty="0">
                <a:solidFill>
                  <a:srgbClr val="FF0000"/>
                </a:solidFill>
              </a:rPr>
              <a:t>最小的功率损耗</a:t>
            </a:r>
            <a:r>
              <a:rPr lang="zh-CN" altLang="en-US" sz="2400" b="1" dirty="0"/>
              <a:t>传输电磁信号。大多数传输线的特点是它们具有沿其长度方向均匀的横截面尺寸，使得传输线有着一致的</a:t>
            </a:r>
            <a:r>
              <a:rPr lang="zh-CN" altLang="en-US" sz="2400" b="1" dirty="0">
                <a:solidFill>
                  <a:srgbClr val="0000FF"/>
                </a:solidFill>
              </a:rPr>
              <a:t>阻抗</a:t>
            </a:r>
            <a:r>
              <a:rPr lang="zh-CN" altLang="en-US" sz="2400" b="1" dirty="0"/>
              <a:t>，被称为</a:t>
            </a:r>
            <a:r>
              <a:rPr lang="zh-CN" altLang="en-US" sz="2400" b="1" dirty="0">
                <a:solidFill>
                  <a:srgbClr val="0000FF"/>
                </a:solidFill>
              </a:rPr>
              <a:t>特性阻抗</a:t>
            </a:r>
            <a:r>
              <a:rPr lang="zh-CN" altLang="en-US" sz="2400" b="1" dirty="0"/>
              <a:t>，有效防止反射。</a:t>
            </a:r>
            <a:endParaRPr lang="en-US" altLang="zh-CN" sz="2400" b="1" dirty="0"/>
          </a:p>
          <a:p>
            <a:pPr marL="0" indent="0">
              <a:buNone/>
            </a:pP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3</a:t>
            </a:fld>
            <a:endParaRPr lang="en-US" altLang="zh-CN"/>
          </a:p>
        </p:txBody>
      </p:sp>
      <p:pic>
        <p:nvPicPr>
          <p:cNvPr id="5" name="Picture 2" descr="https://upload.wikimedia.org/wikipedia/commons/3/30/Partial_transmittanc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0"/>
            <a:ext cx="3481595" cy="152734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274237"/>
            <a:ext cx="1962893" cy="151232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23810"/>
          <a:stretch/>
        </p:blipFill>
        <p:spPr>
          <a:xfrm>
            <a:off x="6872495" y="2219014"/>
            <a:ext cx="2057400" cy="1567543"/>
          </a:xfrm>
          <a:prstGeom prst="rect">
            <a:avLst/>
          </a:prstGeom>
        </p:spPr>
      </p:pic>
    </p:spTree>
    <p:extLst>
      <p:ext uri="{BB962C8B-B14F-4D97-AF65-F5344CB8AC3E}">
        <p14:creationId xmlns:p14="http://schemas.microsoft.com/office/powerpoint/2010/main" val="3328833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9088" y="53975"/>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微带传输线</a:t>
            </a:r>
          </a:p>
        </p:txBody>
      </p:sp>
      <p:pic>
        <p:nvPicPr>
          <p:cNvPr id="29699" name="图片 11" descr="m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3552825" cy="315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4"/>
          <p:cNvSpPr txBox="1">
            <a:spLocks noChangeArrowheads="1"/>
          </p:cNvSpPr>
          <p:nvPr/>
        </p:nvSpPr>
        <p:spPr bwMode="auto">
          <a:xfrm>
            <a:off x="4932363" y="1196975"/>
            <a:ext cx="381635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buFont typeface="Wingdings" panose="05000000000000000000" pitchFamily="2" charset="2"/>
              <a:buChar char="Ø"/>
            </a:pPr>
            <a:r>
              <a:rPr lang="zh-CN" altLang="en-US" dirty="0"/>
              <a:t>微带线易于有源、无源电路的集成；</a:t>
            </a:r>
          </a:p>
          <a:p>
            <a:pPr algn="l" eaLnBrk="1" hangingPunct="1">
              <a:lnSpc>
                <a:spcPts val="3600"/>
              </a:lnSpc>
              <a:buFont typeface="Wingdings" panose="05000000000000000000" pitchFamily="2" charset="2"/>
              <a:buChar char="Ø"/>
            </a:pPr>
            <a:r>
              <a:rPr lang="zh-CN" altLang="en-US" dirty="0"/>
              <a:t>载流导带下面的接地平面可阻挡额外的场泄露，降低辐射损耗。</a:t>
            </a:r>
            <a:endParaRPr lang="en-US" altLang="zh-CN" dirty="0"/>
          </a:p>
          <a:p>
            <a:pPr algn="l" eaLnBrk="1" hangingPunct="1">
              <a:lnSpc>
                <a:spcPts val="3600"/>
              </a:lnSpc>
              <a:buFont typeface="Wingdings" panose="05000000000000000000" pitchFamily="2" charset="2"/>
              <a:buChar char="Ø"/>
            </a:pPr>
            <a:r>
              <a:rPr lang="zh-CN" altLang="en-US" dirty="0"/>
              <a:t>单层</a:t>
            </a:r>
            <a:r>
              <a:rPr lang="en-US" altLang="zh-CN" dirty="0" err="1"/>
              <a:t>pcb</a:t>
            </a:r>
            <a:r>
              <a:rPr lang="zh-CN" altLang="en-US" dirty="0"/>
              <a:t>的缺点是也有较高的辐射损耗和邻近导带之间的串扰；可选用高介电常数和多层板来解决这个问题；</a:t>
            </a:r>
            <a:endParaRPr lang="en-US" altLang="zh-CN" dirty="0"/>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20990" t="25674" r="27446" b="18513"/>
          <a:stretch/>
        </p:blipFill>
        <p:spPr>
          <a:xfrm>
            <a:off x="1066800" y="4572000"/>
            <a:ext cx="2641948" cy="2130603"/>
          </a:xfrm>
          <a:prstGeom prst="rect">
            <a:avLst/>
          </a:prstGeom>
        </p:spPr>
      </p:pic>
      <p:sp>
        <p:nvSpPr>
          <p:cNvPr id="3" name="灯片编号占位符 2"/>
          <p:cNvSpPr>
            <a:spLocks noGrp="1"/>
          </p:cNvSpPr>
          <p:nvPr>
            <p:ph type="sldNum" sz="quarter" idx="12"/>
          </p:nvPr>
        </p:nvSpPr>
        <p:spPr/>
        <p:txBody>
          <a:bodyPr/>
          <a:lstStyle/>
          <a:p>
            <a:fld id="{253BA5D7-7A10-44AE-B0F9-CC0DE137EDC8}" type="slidenum">
              <a:rPr lang="en-US" altLang="zh-CN" smtClean="0"/>
              <a:pPr/>
              <a:t>30</a:t>
            </a:fld>
            <a:endParaRPr lang="en-US" altLang="zh-CN"/>
          </a:p>
        </p:txBody>
      </p:sp>
    </p:spTree>
    <p:extLst>
      <p:ext uri="{BB962C8B-B14F-4D97-AF65-F5344CB8AC3E}">
        <p14:creationId xmlns:p14="http://schemas.microsoft.com/office/powerpoint/2010/main" val="8141072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4818" name="Picture 4" descr="3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655763"/>
            <a:ext cx="6553200"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19" name="Group 5"/>
          <p:cNvGrpSpPr>
            <a:grpSpLocks/>
          </p:cNvGrpSpPr>
          <p:nvPr/>
        </p:nvGrpSpPr>
        <p:grpSpPr bwMode="auto">
          <a:xfrm>
            <a:off x="5357813" y="2701925"/>
            <a:ext cx="506412" cy="792163"/>
            <a:chOff x="3107" y="1570"/>
            <a:chExt cx="227" cy="280"/>
          </a:xfrm>
        </p:grpSpPr>
        <p:sp>
          <p:nvSpPr>
            <p:cNvPr id="34828" name="Line 6"/>
            <p:cNvSpPr>
              <a:spLocks noChangeShapeType="1"/>
            </p:cNvSpPr>
            <p:nvPr/>
          </p:nvSpPr>
          <p:spPr bwMode="auto">
            <a:xfrm>
              <a:off x="3334" y="1586"/>
              <a:ext cx="0" cy="264"/>
            </a:xfrm>
            <a:prstGeom prst="line">
              <a:avLst/>
            </a:prstGeom>
            <a:noFill/>
            <a:ln w="9525">
              <a:solidFill>
                <a:srgbClr val="CC3300"/>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829" name="Text Box 7"/>
            <p:cNvSpPr txBox="1">
              <a:spLocks noChangeArrowheads="1"/>
            </p:cNvSpPr>
            <p:nvPr/>
          </p:nvSpPr>
          <p:spPr bwMode="auto">
            <a:xfrm>
              <a:off x="3107" y="1570"/>
              <a:ext cx="14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800" b="0" i="1"/>
                <a:t>h</a:t>
              </a:r>
            </a:p>
          </p:txBody>
        </p:sp>
      </p:grpSp>
      <p:grpSp>
        <p:nvGrpSpPr>
          <p:cNvPr id="34820" name="Group 8"/>
          <p:cNvGrpSpPr>
            <a:grpSpLocks/>
          </p:cNvGrpSpPr>
          <p:nvPr/>
        </p:nvGrpSpPr>
        <p:grpSpPr bwMode="auto">
          <a:xfrm>
            <a:off x="6450013" y="1341438"/>
            <a:ext cx="606425" cy="1106487"/>
            <a:chOff x="3560" y="1089"/>
            <a:chExt cx="272" cy="391"/>
          </a:xfrm>
        </p:grpSpPr>
        <p:sp>
          <p:nvSpPr>
            <p:cNvPr id="34824" name="Line 9"/>
            <p:cNvSpPr>
              <a:spLocks noChangeShapeType="1"/>
            </p:cNvSpPr>
            <p:nvPr/>
          </p:nvSpPr>
          <p:spPr bwMode="auto">
            <a:xfrm>
              <a:off x="3578" y="1344"/>
              <a:ext cx="0" cy="1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25" name="Line 10"/>
            <p:cNvSpPr>
              <a:spLocks noChangeShapeType="1"/>
            </p:cNvSpPr>
            <p:nvPr/>
          </p:nvSpPr>
          <p:spPr bwMode="auto">
            <a:xfrm>
              <a:off x="3769" y="1344"/>
              <a:ext cx="0" cy="1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26" name="Line 11"/>
            <p:cNvSpPr>
              <a:spLocks noChangeShapeType="1"/>
            </p:cNvSpPr>
            <p:nvPr/>
          </p:nvSpPr>
          <p:spPr bwMode="auto">
            <a:xfrm>
              <a:off x="3588" y="1389"/>
              <a:ext cx="181"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827" name="Text Box 12"/>
            <p:cNvSpPr txBox="1">
              <a:spLocks noChangeArrowheads="1"/>
            </p:cNvSpPr>
            <p:nvPr/>
          </p:nvSpPr>
          <p:spPr bwMode="auto">
            <a:xfrm>
              <a:off x="3560" y="1089"/>
              <a:ext cx="27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800" b="0" i="1"/>
                <a:t>w</a:t>
              </a:r>
            </a:p>
          </p:txBody>
        </p:sp>
      </p:grpSp>
      <p:sp>
        <p:nvSpPr>
          <p:cNvPr id="398349" name="AutoShape 13"/>
          <p:cNvSpPr>
            <a:spLocks noChangeArrowheads="1"/>
          </p:cNvSpPr>
          <p:nvPr/>
        </p:nvSpPr>
        <p:spPr bwMode="auto">
          <a:xfrm>
            <a:off x="6948488" y="4221163"/>
            <a:ext cx="2038350" cy="1592262"/>
          </a:xfrm>
          <a:prstGeom prst="wedgeRoundRectCallout">
            <a:avLst>
              <a:gd name="adj1" fmla="val -51556"/>
              <a:gd name="adj2" fmla="val -139731"/>
              <a:gd name="adj3" fmla="val 16667"/>
            </a:avLst>
          </a:prstGeom>
          <a:solidFill>
            <a:schemeClr val="bg1"/>
          </a:solidFill>
          <a:ln w="9525">
            <a:solidFill>
              <a:srgbClr val="FF3300"/>
            </a:solidFill>
            <a:miter lim="800000"/>
            <a:headEnd/>
            <a:tailEnd/>
          </a:ln>
        </p:spPr>
        <p:txBody>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1600"/>
              <a:t>微带线是由沉积在介质基片上的金属导体带和接地板构成的一个特殊传输系统，导体带</a:t>
            </a:r>
            <a:r>
              <a:rPr lang="zh-CN" altLang="en-US" sz="1600">
                <a:latin typeface="宋体" panose="02010600030101010101" pitchFamily="2" charset="-122"/>
              </a:rPr>
              <a:t>宽度为</a:t>
            </a:r>
            <a:r>
              <a:rPr lang="en-US" altLang="zh-CN" sz="1600" i="1"/>
              <a:t>w</a:t>
            </a:r>
            <a:r>
              <a:rPr lang="zh-CN" altLang="en-US" sz="1600">
                <a:latin typeface="宋体" panose="02010600030101010101" pitchFamily="2" charset="-122"/>
              </a:rPr>
              <a:t>、厚度为</a:t>
            </a:r>
            <a:r>
              <a:rPr lang="en-US" altLang="zh-CN" sz="1600" i="1"/>
              <a:t>t</a:t>
            </a:r>
            <a:endParaRPr lang="zh-CN" altLang="en-US" sz="1600" i="1"/>
          </a:p>
        </p:txBody>
      </p:sp>
      <p:sp>
        <p:nvSpPr>
          <p:cNvPr id="398351" name="AutoShape 15"/>
          <p:cNvSpPr>
            <a:spLocks noChangeArrowheads="1"/>
          </p:cNvSpPr>
          <p:nvPr/>
        </p:nvSpPr>
        <p:spPr bwMode="auto">
          <a:xfrm>
            <a:off x="250825" y="3141663"/>
            <a:ext cx="1368425" cy="431800"/>
          </a:xfrm>
          <a:prstGeom prst="wedgeRoundRectCallout">
            <a:avLst>
              <a:gd name="adj1" fmla="val 105685"/>
              <a:gd name="adj2" fmla="val -132352"/>
              <a:gd name="adj3" fmla="val 16667"/>
            </a:avLst>
          </a:prstGeom>
          <a:solidFill>
            <a:schemeClr val="bg1"/>
          </a:solidFill>
          <a:ln w="9525">
            <a:solidFill>
              <a:srgbClr val="FF33CC"/>
            </a:solidFill>
            <a:miter lim="800000"/>
            <a:headEnd/>
            <a:tailEnd/>
          </a:ln>
        </p:spPr>
        <p:txBody>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1600" b="0"/>
              <a:t>插入金属板</a:t>
            </a:r>
          </a:p>
        </p:txBody>
      </p:sp>
      <p:sp>
        <p:nvSpPr>
          <p:cNvPr id="34823" name="Rectangle 19"/>
          <p:cNvSpPr>
            <a:spLocks noGrp="1" noChangeArrowheads="1"/>
          </p:cNvSpPr>
          <p:nvPr>
            <p:ph type="title"/>
          </p:nvPr>
        </p:nvSpPr>
        <p:spPr>
          <a:xfrm>
            <a:off x="685800" y="38610"/>
            <a:ext cx="7793037"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微带线的演化过程及结构</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31</a:t>
            </a:fld>
            <a:endParaRPr lang="en-US" altLang="zh-CN"/>
          </a:p>
        </p:txBody>
      </p:sp>
    </p:spTree>
    <p:extLst>
      <p:ext uri="{BB962C8B-B14F-4D97-AF65-F5344CB8AC3E}">
        <p14:creationId xmlns:p14="http://schemas.microsoft.com/office/powerpoint/2010/main" val="3141598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8351"/>
                                        </p:tgtEl>
                                        <p:attrNameLst>
                                          <p:attrName>style.visibility</p:attrName>
                                        </p:attrNameLst>
                                      </p:cBhvr>
                                      <p:to>
                                        <p:strVal val="visible"/>
                                      </p:to>
                                    </p:set>
                                    <p:animEffect transition="in" filter="checkerboard(across)">
                                      <p:cBhvr>
                                        <p:cTn id="7" dur="500"/>
                                        <p:tgtEl>
                                          <p:spTgt spid="3983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98349"/>
                                        </p:tgtEl>
                                        <p:attrNameLst>
                                          <p:attrName>style.visibility</p:attrName>
                                        </p:attrNameLst>
                                      </p:cBhvr>
                                      <p:to>
                                        <p:strVal val="visible"/>
                                      </p:to>
                                    </p:set>
                                    <p:animEffect transition="in" filter="strips(downLeft)">
                                      <p:cBhvr>
                                        <p:cTn id="12" dur="500"/>
                                        <p:tgtEl>
                                          <p:spTgt spid="398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9" grpId="0" animBg="1" autoUpdateAnimBg="0"/>
      <p:bldP spid="39835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图片 11" descr="m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752580"/>
            <a:ext cx="3346450" cy="296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15"/>
          <p:cNvSpPr>
            <a:spLocks noChangeArrowheads="1"/>
          </p:cNvSpPr>
          <p:nvPr/>
        </p:nvSpPr>
        <p:spPr bwMode="auto">
          <a:xfrm>
            <a:off x="539751" y="1219200"/>
            <a:ext cx="4608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dirty="0">
                <a:solidFill>
                  <a:srgbClr val="000099"/>
                </a:solidFill>
              </a:rPr>
              <a:t>a.</a:t>
            </a:r>
            <a:r>
              <a:rPr kumimoji="0" lang="zh-CN" altLang="en-US" sz="3200" dirty="0">
                <a:solidFill>
                  <a:srgbClr val="000099"/>
                </a:solidFill>
              </a:rPr>
              <a:t>重要的几何参数</a:t>
            </a:r>
          </a:p>
        </p:txBody>
      </p:sp>
      <p:sp>
        <p:nvSpPr>
          <p:cNvPr id="356359" name="Rectangle 15"/>
          <p:cNvSpPr>
            <a:spLocks noChangeArrowheads="1"/>
          </p:cNvSpPr>
          <p:nvPr/>
        </p:nvSpPr>
        <p:spPr bwMode="auto">
          <a:xfrm>
            <a:off x="539751" y="2038470"/>
            <a:ext cx="41084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基片厚度（</a:t>
            </a:r>
            <a:r>
              <a:rPr kumimoji="0" lang="en-US" altLang="zh-CN" i="1" dirty="0">
                <a:ea typeface="楷体_GB2312" pitchFamily="49" charset="-122"/>
                <a:cs typeface="Times New Roman" panose="02020603050405020304" pitchFamily="18" charset="0"/>
              </a:rPr>
              <a:t>d</a:t>
            </a:r>
            <a:r>
              <a:rPr kumimoji="0" lang="zh-CN" altLang="en-US" dirty="0">
                <a:ea typeface="楷体_GB2312" pitchFamily="49" charset="-122"/>
                <a:cs typeface="Times New Roman" panose="02020603050405020304" pitchFamily="18" charset="0"/>
              </a:rPr>
              <a:t>）；</a:t>
            </a:r>
          </a:p>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微带线宽度（</a:t>
            </a:r>
            <a:r>
              <a:rPr kumimoji="0" lang="en-US" altLang="zh-CN" i="1" dirty="0">
                <a:ea typeface="楷体_GB2312" pitchFamily="49" charset="-122"/>
                <a:cs typeface="Times New Roman" panose="02020603050405020304" pitchFamily="18" charset="0"/>
              </a:rPr>
              <a:t>W</a:t>
            </a:r>
            <a:r>
              <a:rPr kumimoji="0" lang="zh-CN" altLang="en-US" dirty="0">
                <a:ea typeface="楷体_GB2312" pitchFamily="49" charset="-122"/>
                <a:cs typeface="Times New Roman" panose="02020603050405020304" pitchFamily="18" charset="0"/>
              </a:rPr>
              <a:t>）；</a:t>
            </a:r>
          </a:p>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金属厚度；</a:t>
            </a:r>
          </a:p>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在较高频率上</a:t>
            </a:r>
            <a:r>
              <a:rPr kumimoji="0" lang="zh-CN" altLang="en-US" dirty="0" smtClean="0">
                <a:ea typeface="楷体_GB2312" pitchFamily="49" charset="-122"/>
                <a:cs typeface="Times New Roman" panose="02020603050405020304" pitchFamily="18" charset="0"/>
              </a:rPr>
              <a:t>还要</a:t>
            </a:r>
            <a:endParaRPr kumimoji="0" lang="en-US" altLang="zh-CN" dirty="0" smtClean="0">
              <a:ea typeface="楷体_GB2312" pitchFamily="49" charset="-122"/>
              <a:cs typeface="Times New Roman" panose="02020603050405020304" pitchFamily="18" charset="0"/>
            </a:endParaRPr>
          </a:p>
          <a:p>
            <a:pPr algn="just" eaLnBrk="1" hangingPunct="1">
              <a:lnSpc>
                <a:spcPct val="150000"/>
              </a:lnSpc>
              <a:spcBef>
                <a:spcPct val="0"/>
              </a:spcBef>
            </a:pPr>
            <a:r>
              <a:rPr kumimoji="0" lang="en-US" altLang="zh-CN" dirty="0">
                <a:ea typeface="楷体_GB2312" pitchFamily="49" charset="-122"/>
                <a:cs typeface="Times New Roman" panose="02020603050405020304" pitchFamily="18" charset="0"/>
              </a:rPr>
              <a:t> </a:t>
            </a:r>
            <a:r>
              <a:rPr kumimoji="0" lang="en-US" altLang="zh-CN" dirty="0" smtClean="0">
                <a:ea typeface="楷体_GB2312" pitchFamily="49" charset="-122"/>
                <a:cs typeface="Times New Roman" panose="02020603050405020304" pitchFamily="18" charset="0"/>
              </a:rPr>
              <a:t>  </a:t>
            </a:r>
            <a:r>
              <a:rPr kumimoji="0" lang="zh-CN" altLang="en-US" dirty="0" smtClean="0">
                <a:ea typeface="楷体_GB2312" pitchFamily="49" charset="-122"/>
                <a:cs typeface="Times New Roman" panose="02020603050405020304" pitchFamily="18" charset="0"/>
              </a:rPr>
              <a:t>考虑</a:t>
            </a:r>
            <a:r>
              <a:rPr kumimoji="0" lang="zh-CN" altLang="en-US" dirty="0">
                <a:ea typeface="楷体_GB2312" pitchFamily="49" charset="-122"/>
                <a:cs typeface="Times New Roman" panose="02020603050405020304" pitchFamily="18" charset="0"/>
              </a:rPr>
              <a:t>粗糙度等。</a:t>
            </a:r>
          </a:p>
        </p:txBody>
      </p:sp>
      <p:pic>
        <p:nvPicPr>
          <p:cNvPr id="158722" name="Picture 2" descr="“微带线”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023" y="3721588"/>
            <a:ext cx="4343827" cy="3037286"/>
          </a:xfrm>
          <a:prstGeom prst="rect">
            <a:avLst/>
          </a:prstGeom>
          <a:noFill/>
          <a:extLst>
            <a:ext uri="{909E8E84-426E-40DD-AFC4-6F175D3DCCD1}">
              <a14:hiddenFill xmlns:a14="http://schemas.microsoft.com/office/drawing/2010/main">
                <a:solidFill>
                  <a:srgbClr val="FFFFFF"/>
                </a:solidFill>
              </a14:hiddenFill>
            </a:ext>
          </a:extLst>
        </p:spPr>
      </p:pic>
      <p:sp>
        <p:nvSpPr>
          <p:cNvPr id="35842" name="Rectangle 2"/>
          <p:cNvSpPr>
            <a:spLocks noChangeArrowheads="1"/>
          </p:cNvSpPr>
          <p:nvPr/>
        </p:nvSpPr>
        <p:spPr bwMode="auto">
          <a:xfrm>
            <a:off x="2196886" y="271481"/>
            <a:ext cx="44640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0"/>
              </a:spcBef>
            </a:pPr>
            <a:r>
              <a:rPr lang="zh-CN" altLang="en-US" sz="4000" dirty="0">
                <a:solidFill>
                  <a:srgbClr val="532476"/>
                </a:solidFill>
                <a:latin typeface="微软雅黑" panose="020B0503020204020204" pitchFamily="34" charset="-122"/>
                <a:ea typeface="微软雅黑" panose="020B0503020204020204" pitchFamily="34" charset="-122"/>
                <a:cs typeface="+mj-cs"/>
              </a:rPr>
              <a:t>微带线的基本结构</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32</a:t>
            </a:fld>
            <a:endParaRPr lang="en-US" altLang="zh-CN"/>
          </a:p>
        </p:txBody>
      </p:sp>
    </p:spTree>
    <p:extLst>
      <p:ext uri="{BB962C8B-B14F-4D97-AF65-F5344CB8AC3E}">
        <p14:creationId xmlns:p14="http://schemas.microsoft.com/office/powerpoint/2010/main" val="126956738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5"/>
          <p:cNvSpPr>
            <a:spLocks noChangeArrowheads="1"/>
          </p:cNvSpPr>
          <p:nvPr/>
        </p:nvSpPr>
        <p:spPr bwMode="auto">
          <a:xfrm>
            <a:off x="920445" y="941388"/>
            <a:ext cx="4608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dirty="0">
                <a:solidFill>
                  <a:srgbClr val="000099"/>
                </a:solidFill>
              </a:rPr>
              <a:t>b.</a:t>
            </a:r>
            <a:r>
              <a:rPr kumimoji="0" lang="zh-CN" altLang="en-US" sz="3200" dirty="0">
                <a:solidFill>
                  <a:srgbClr val="000099"/>
                </a:solidFill>
              </a:rPr>
              <a:t>重要的电磁参数</a:t>
            </a:r>
          </a:p>
        </p:txBody>
      </p:sp>
      <p:sp>
        <p:nvSpPr>
          <p:cNvPr id="358403" name="Rectangle 15"/>
          <p:cNvSpPr>
            <a:spLocks noChangeArrowheads="1"/>
          </p:cNvSpPr>
          <p:nvPr/>
        </p:nvSpPr>
        <p:spPr bwMode="auto">
          <a:xfrm>
            <a:off x="1042988" y="1700213"/>
            <a:ext cx="7929562"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介质介电常数；</a:t>
            </a:r>
          </a:p>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介质的损耗正切；</a:t>
            </a:r>
          </a:p>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相对磁导率；</a:t>
            </a:r>
          </a:p>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金属的导电率等。</a:t>
            </a:r>
          </a:p>
        </p:txBody>
      </p:sp>
      <p:sp>
        <p:nvSpPr>
          <p:cNvPr id="358404" name="Rectangle 15"/>
          <p:cNvSpPr>
            <a:spLocks noChangeArrowheads="1"/>
          </p:cNvSpPr>
          <p:nvPr/>
        </p:nvSpPr>
        <p:spPr bwMode="auto">
          <a:xfrm>
            <a:off x="1042988" y="4652963"/>
            <a:ext cx="4608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dirty="0">
                <a:solidFill>
                  <a:srgbClr val="000099"/>
                </a:solidFill>
              </a:rPr>
              <a:t>c.</a:t>
            </a:r>
            <a:r>
              <a:rPr kumimoji="0" lang="zh-CN" altLang="en-US" sz="3200" dirty="0">
                <a:solidFill>
                  <a:srgbClr val="000099"/>
                </a:solidFill>
              </a:rPr>
              <a:t>多种其它结构微带线</a:t>
            </a:r>
          </a:p>
        </p:txBody>
      </p:sp>
      <p:sp>
        <p:nvSpPr>
          <p:cNvPr id="358405" name="Rectangle 15"/>
          <p:cNvSpPr>
            <a:spLocks noChangeArrowheads="1"/>
          </p:cNvSpPr>
          <p:nvPr/>
        </p:nvSpPr>
        <p:spPr bwMode="auto">
          <a:xfrm>
            <a:off x="684213" y="5445125"/>
            <a:ext cx="792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sz="2400">
                <a:ea typeface="楷体_GB2312" pitchFamily="49" charset="-122"/>
                <a:cs typeface="Times New Roman" panose="02020603050405020304" pitchFamily="18" charset="0"/>
              </a:rPr>
              <a:t>   屏蔽微带、悬置微带、倒置微带、耦合微带等</a:t>
            </a:r>
          </a:p>
        </p:txBody>
      </p:sp>
      <p:pic>
        <p:nvPicPr>
          <p:cNvPr id="368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341438"/>
            <a:ext cx="16287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3687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1412875"/>
            <a:ext cx="16383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3687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3357563"/>
            <a:ext cx="16478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33</a:t>
            </a:fld>
            <a:endParaRPr lang="en-US" altLang="zh-CN"/>
          </a:p>
        </p:txBody>
      </p:sp>
    </p:spTree>
    <p:extLst>
      <p:ext uri="{BB962C8B-B14F-4D97-AF65-F5344CB8AC3E}">
        <p14:creationId xmlns:p14="http://schemas.microsoft.com/office/powerpoint/2010/main" val="311570542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idx="4294967295"/>
          </p:nvPr>
        </p:nvSpPr>
        <p:spPr>
          <a:xfrm>
            <a:off x="755650" y="0"/>
            <a:ext cx="7793038" cy="1143000"/>
          </a:xfrm>
        </p:spPr>
        <p:txBody>
          <a:bodyPr anchor="ct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微带线</a:t>
            </a:r>
            <a:r>
              <a:rPr kumimoji="1" lang="en-US" altLang="zh-CN" sz="4000" b="1" kern="1200" dirty="0">
                <a:solidFill>
                  <a:srgbClr val="532476"/>
                </a:solidFill>
                <a:latin typeface="微软雅黑" panose="020B0503020204020204" pitchFamily="34" charset="-122"/>
                <a:ea typeface="微软雅黑" panose="020B0503020204020204" pitchFamily="34" charset="-122"/>
              </a:rPr>
              <a:t>—</a:t>
            </a:r>
            <a:r>
              <a:rPr kumimoji="1" lang="zh-CN" altLang="en-US" sz="4000" b="1" kern="1200" dirty="0">
                <a:solidFill>
                  <a:srgbClr val="532476"/>
                </a:solidFill>
                <a:latin typeface="微软雅黑" panose="020B0503020204020204" pitchFamily="34" charset="-122"/>
                <a:ea typeface="微软雅黑" panose="020B0503020204020204" pitchFamily="34" charset="-122"/>
              </a:rPr>
              <a:t>基本传输特性</a:t>
            </a:r>
          </a:p>
        </p:txBody>
      </p:sp>
      <p:sp>
        <p:nvSpPr>
          <p:cNvPr id="37891" name="Rectangle 15"/>
          <p:cNvSpPr>
            <a:spLocks noChangeArrowheads="1"/>
          </p:cNvSpPr>
          <p:nvPr/>
        </p:nvSpPr>
        <p:spPr bwMode="auto">
          <a:xfrm>
            <a:off x="827088" y="1341438"/>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a.</a:t>
            </a:r>
            <a:r>
              <a:rPr kumimoji="0" lang="zh-CN" altLang="en-US"/>
              <a:t>微带中的波型：</a:t>
            </a:r>
            <a:r>
              <a:rPr kumimoji="0" lang="zh-CN" altLang="en-US">
                <a:ea typeface="楷体_GB2312" pitchFamily="49" charset="-122"/>
                <a:cs typeface="Times New Roman" panose="02020603050405020304" pitchFamily="18" charset="0"/>
              </a:rPr>
              <a:t>准</a:t>
            </a:r>
            <a:r>
              <a:rPr kumimoji="0" lang="en-US" altLang="zh-CN">
                <a:ea typeface="楷体_GB2312" pitchFamily="49" charset="-122"/>
                <a:cs typeface="Times New Roman" panose="02020603050405020304" pitchFamily="18" charset="0"/>
              </a:rPr>
              <a:t>TEM</a:t>
            </a:r>
            <a:r>
              <a:rPr kumimoji="0" lang="zh-CN" altLang="en-US">
                <a:ea typeface="楷体_GB2312" pitchFamily="49" charset="-122"/>
                <a:cs typeface="Times New Roman" panose="02020603050405020304" pitchFamily="18" charset="0"/>
              </a:rPr>
              <a:t>波</a:t>
            </a:r>
          </a:p>
        </p:txBody>
      </p:sp>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2420938"/>
            <a:ext cx="3729037"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37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9125" y="2420938"/>
            <a:ext cx="3859213"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7894" name="Rectangle 15"/>
          <p:cNvSpPr>
            <a:spLocks noChangeArrowheads="1"/>
          </p:cNvSpPr>
          <p:nvPr/>
        </p:nvSpPr>
        <p:spPr bwMode="auto">
          <a:xfrm>
            <a:off x="428625" y="3992563"/>
            <a:ext cx="7929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sz="2000">
                <a:solidFill>
                  <a:schemeClr val="hlink"/>
                </a:solidFill>
                <a:ea typeface="楷体_GB2312" pitchFamily="49" charset="-122"/>
                <a:cs typeface="Times New Roman" panose="02020603050405020304" pitchFamily="18" charset="0"/>
              </a:rPr>
              <a:t>  </a:t>
            </a:r>
            <a:r>
              <a:rPr kumimoji="0" lang="zh-CN" altLang="en-US" sz="2000">
                <a:ea typeface="楷体_GB2312" pitchFamily="49" charset="-122"/>
                <a:cs typeface="Times New Roman" panose="02020603050405020304" pitchFamily="18" charset="0"/>
              </a:rPr>
              <a:t>（</a:t>
            </a:r>
            <a:r>
              <a:rPr kumimoji="0" lang="en-US" altLang="zh-CN" sz="2000">
                <a:ea typeface="楷体_GB2312" pitchFamily="49" charset="-122"/>
                <a:cs typeface="Times New Roman" panose="02020603050405020304" pitchFamily="18" charset="0"/>
              </a:rPr>
              <a:t>0.5mm</a:t>
            </a:r>
            <a:r>
              <a:rPr kumimoji="0" lang="zh-CN" altLang="en-US" sz="2000">
                <a:ea typeface="楷体_GB2312" pitchFamily="49" charset="-122"/>
                <a:cs typeface="Times New Roman" panose="02020603050405020304" pitchFamily="18" charset="0"/>
              </a:rPr>
              <a:t>，</a:t>
            </a:r>
            <a:r>
              <a:rPr kumimoji="0" lang="en-US" altLang="zh-CN" sz="2000">
                <a:ea typeface="楷体_GB2312" pitchFamily="49" charset="-122"/>
                <a:cs typeface="Times New Roman" panose="02020603050405020304" pitchFamily="18" charset="0"/>
              </a:rPr>
              <a:t>er=2.2</a:t>
            </a:r>
            <a:r>
              <a:rPr kumimoji="0" lang="zh-CN" altLang="en-US" sz="2000">
                <a:ea typeface="楷体_GB2312" pitchFamily="49" charset="-122"/>
                <a:cs typeface="Times New Roman" panose="02020603050405020304" pitchFamily="18" charset="0"/>
              </a:rPr>
              <a:t>基片上 </a:t>
            </a:r>
            <a:r>
              <a:rPr kumimoji="0" lang="en-US" altLang="zh-CN" sz="2000">
                <a:ea typeface="楷体_GB2312" pitchFamily="49" charset="-122"/>
                <a:cs typeface="Times New Roman" panose="02020603050405020304" pitchFamily="18" charset="0"/>
              </a:rPr>
              <a:t>50ohm</a:t>
            </a:r>
            <a:r>
              <a:rPr kumimoji="0" lang="zh-CN" altLang="en-US" sz="2000">
                <a:ea typeface="楷体_GB2312" pitchFamily="49" charset="-122"/>
                <a:cs typeface="Times New Roman" panose="02020603050405020304" pitchFamily="18" charset="0"/>
              </a:rPr>
              <a:t>线，对数幅度，并放大了矢量图尺寸）</a:t>
            </a:r>
          </a:p>
        </p:txBody>
      </p:sp>
      <p:sp>
        <p:nvSpPr>
          <p:cNvPr id="37895" name="Rectangle 15"/>
          <p:cNvSpPr>
            <a:spLocks noChangeArrowheads="1"/>
          </p:cNvSpPr>
          <p:nvPr/>
        </p:nvSpPr>
        <p:spPr bwMode="auto">
          <a:xfrm>
            <a:off x="785813" y="4751388"/>
            <a:ext cx="7500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a:t>
            </a:r>
            <a:r>
              <a:rPr kumimoji="0" lang="zh-CN" altLang="en-US"/>
              <a:t>场的近似静电解 </a:t>
            </a:r>
            <a:r>
              <a:rPr kumimoji="0" lang="en-US" altLang="zh-CN" sz="2000"/>
              <a:t>《</a:t>
            </a:r>
            <a:r>
              <a:rPr kumimoji="0" lang="zh-CN" altLang="en-US" sz="2000"/>
              <a:t>微波工程</a:t>
            </a:r>
            <a:r>
              <a:rPr kumimoji="0" lang="en-US" altLang="zh-CN" sz="2000"/>
              <a:t>》p125-127</a:t>
            </a:r>
            <a:endParaRPr kumimoji="0" lang="zh-CN" altLang="en-US">
              <a:ea typeface="楷体_GB2312"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34</a:t>
            </a:fld>
            <a:endParaRPr lang="en-US" altLang="zh-CN"/>
          </a:p>
        </p:txBody>
      </p:sp>
    </p:spTree>
    <p:extLst>
      <p:ext uri="{BB962C8B-B14F-4D97-AF65-F5344CB8AC3E}">
        <p14:creationId xmlns:p14="http://schemas.microsoft.com/office/powerpoint/2010/main" val="60318713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15"/>
          <p:cNvSpPr>
            <a:spLocks noChangeArrowheads="1"/>
          </p:cNvSpPr>
          <p:nvPr/>
        </p:nvSpPr>
        <p:spPr bwMode="auto">
          <a:xfrm>
            <a:off x="642938" y="3859213"/>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c.</a:t>
            </a:r>
            <a:r>
              <a:rPr kumimoji="0" lang="zh-CN" altLang="en-US"/>
              <a:t>微带相速与传播常数</a:t>
            </a:r>
            <a:r>
              <a:rPr kumimoji="0" lang="en-US" altLang="zh-CN"/>
              <a:t>*</a:t>
            </a:r>
            <a:endParaRPr kumimoji="0" lang="zh-CN" altLang="en-US"/>
          </a:p>
        </p:txBody>
      </p:sp>
      <p:sp>
        <p:nvSpPr>
          <p:cNvPr id="1030" name="Rectangle 15"/>
          <p:cNvSpPr>
            <a:spLocks noChangeArrowheads="1"/>
          </p:cNvSpPr>
          <p:nvPr/>
        </p:nvSpPr>
        <p:spPr bwMode="auto">
          <a:xfrm>
            <a:off x="642938" y="1141413"/>
            <a:ext cx="81057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b.</a:t>
            </a:r>
            <a:r>
              <a:rPr kumimoji="0" lang="zh-CN" altLang="en-US"/>
              <a:t>等效介电常数</a:t>
            </a:r>
            <a:r>
              <a:rPr kumimoji="0" lang="en-US" altLang="zh-CN"/>
              <a:t>*</a:t>
            </a:r>
            <a:r>
              <a:rPr kumimoji="0" lang="zh-CN" altLang="en-US"/>
              <a:t>（充满线路周围空间均匀介质的介电常数）</a:t>
            </a:r>
          </a:p>
        </p:txBody>
      </p:sp>
      <p:sp>
        <p:nvSpPr>
          <p:cNvPr id="1031" name="Rectangle 15"/>
          <p:cNvSpPr>
            <a:spLocks noChangeArrowheads="1"/>
          </p:cNvSpPr>
          <p:nvPr/>
        </p:nvSpPr>
        <p:spPr bwMode="auto">
          <a:xfrm>
            <a:off x="4356100" y="5807075"/>
            <a:ext cx="4608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solidFill>
                  <a:schemeClr val="hlink"/>
                </a:solidFill>
              </a:rPr>
              <a:t>* </a:t>
            </a:r>
            <a:r>
              <a:rPr kumimoji="0" lang="zh-CN" altLang="en-US" sz="2000">
                <a:solidFill>
                  <a:schemeClr val="hlink"/>
                </a:solidFill>
              </a:rPr>
              <a:t>参考</a:t>
            </a:r>
            <a:r>
              <a:rPr kumimoji="0" lang="en-US" altLang="zh-CN" sz="2000">
                <a:solidFill>
                  <a:schemeClr val="hlink"/>
                </a:solidFill>
              </a:rPr>
              <a:t>《</a:t>
            </a:r>
            <a:r>
              <a:rPr kumimoji="0" lang="zh-CN" altLang="en-US" sz="2000">
                <a:solidFill>
                  <a:schemeClr val="hlink"/>
                </a:solidFill>
              </a:rPr>
              <a:t>微波工程</a:t>
            </a:r>
            <a:r>
              <a:rPr kumimoji="0" lang="en-US" altLang="zh-CN" sz="2000">
                <a:solidFill>
                  <a:schemeClr val="hlink"/>
                </a:solidFill>
              </a:rPr>
              <a:t>》p123</a:t>
            </a:r>
            <a:r>
              <a:rPr kumimoji="0" lang="zh-CN" altLang="en-US" sz="2000">
                <a:solidFill>
                  <a:schemeClr val="hlink"/>
                </a:solidFill>
              </a:rPr>
              <a:t>－</a:t>
            </a:r>
            <a:r>
              <a:rPr kumimoji="0" lang="en-US" altLang="zh-CN" sz="2000">
                <a:solidFill>
                  <a:schemeClr val="hlink"/>
                </a:solidFill>
              </a:rPr>
              <a:t>124</a:t>
            </a:r>
            <a:endParaRPr kumimoji="0" lang="zh-CN" altLang="en-US" sz="2000">
              <a:solidFill>
                <a:schemeClr val="hlink"/>
              </a:solidFill>
            </a:endParaRPr>
          </a:p>
        </p:txBody>
      </p:sp>
      <p:graphicFrame>
        <p:nvGraphicFramePr>
          <p:cNvPr id="1026" name="Object 2"/>
          <p:cNvGraphicFramePr>
            <a:graphicFrameLocks noChangeAspect="1"/>
          </p:cNvGraphicFramePr>
          <p:nvPr/>
        </p:nvGraphicFramePr>
        <p:xfrm>
          <a:off x="1919288" y="1987550"/>
          <a:ext cx="4241800" cy="863600"/>
        </p:xfrm>
        <a:graphic>
          <a:graphicData uri="http://schemas.openxmlformats.org/presentationml/2006/ole">
            <mc:AlternateContent xmlns:mc="http://schemas.openxmlformats.org/markup-compatibility/2006">
              <mc:Choice xmlns:v="urn:schemas-microsoft-com:vml" Requires="v">
                <p:oleObj spid="_x0000_s137836" name="公式" r:id="rId4" imgW="2120760" imgH="431640" progId="Equation.3">
                  <p:embed/>
                </p:oleObj>
              </mc:Choice>
              <mc:Fallback>
                <p:oleObj name="公式" r:id="rId4" imgW="2120760" imgH="43164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987550"/>
                        <a:ext cx="4241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2" name="Rectangle 15"/>
          <p:cNvSpPr>
            <a:spLocks noChangeArrowheads="1"/>
          </p:cNvSpPr>
          <p:nvPr/>
        </p:nvSpPr>
        <p:spPr bwMode="auto">
          <a:xfrm>
            <a:off x="642938" y="2971800"/>
            <a:ext cx="79295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sz="2400" dirty="0">
                <a:ea typeface="楷体_GB2312" pitchFamily="49" charset="-122"/>
                <a:cs typeface="Times New Roman" panose="02020603050405020304" pitchFamily="18" charset="0"/>
              </a:rPr>
              <a:t>式中，</a:t>
            </a:r>
            <a:r>
              <a:rPr kumimoji="0" lang="en-US" altLang="zh-CN" sz="2400" i="1" dirty="0" err="1">
                <a:ea typeface="楷体_GB2312" pitchFamily="49" charset="-122"/>
                <a:cs typeface="Times New Roman" panose="02020603050405020304" pitchFamily="18" charset="0"/>
              </a:rPr>
              <a:t>ε</a:t>
            </a:r>
            <a:r>
              <a:rPr kumimoji="0" lang="en-US" altLang="zh-CN" sz="2400" i="1" baseline="-25000" dirty="0" err="1">
                <a:ea typeface="楷体_GB2312" pitchFamily="49" charset="-122"/>
                <a:cs typeface="Times New Roman" panose="02020603050405020304" pitchFamily="18" charset="0"/>
              </a:rPr>
              <a:t>r</a:t>
            </a:r>
            <a:r>
              <a:rPr kumimoji="0" lang="zh-CN" altLang="en-US" sz="2400" dirty="0">
                <a:ea typeface="楷体_GB2312" pitchFamily="49" charset="-122"/>
                <a:cs typeface="Times New Roman" panose="02020603050405020304" pitchFamily="18" charset="0"/>
              </a:rPr>
              <a:t>、</a:t>
            </a:r>
            <a:r>
              <a:rPr kumimoji="0" lang="en-US" altLang="zh-CN" sz="2400" dirty="0">
                <a:ea typeface="楷体_GB2312" pitchFamily="49" charset="-122"/>
                <a:cs typeface="Times New Roman" panose="02020603050405020304" pitchFamily="18" charset="0"/>
              </a:rPr>
              <a:t> </a:t>
            </a:r>
            <a:r>
              <a:rPr kumimoji="0" lang="en-US" altLang="zh-CN" sz="2400" i="1" dirty="0" err="1">
                <a:ea typeface="楷体_GB2312" pitchFamily="49" charset="-122"/>
                <a:cs typeface="Times New Roman" panose="02020603050405020304" pitchFamily="18" charset="0"/>
              </a:rPr>
              <a:t>ε</a:t>
            </a:r>
            <a:r>
              <a:rPr kumimoji="0" lang="en-US" altLang="zh-CN" sz="2400" i="1" baseline="-25000" dirty="0" err="1">
                <a:ea typeface="楷体_GB2312" pitchFamily="49" charset="-122"/>
                <a:cs typeface="Times New Roman" panose="02020603050405020304" pitchFamily="18" charset="0"/>
              </a:rPr>
              <a:t>e</a:t>
            </a:r>
            <a:r>
              <a:rPr kumimoji="0" lang="zh-CN" altLang="en-US" sz="2400" dirty="0">
                <a:ea typeface="楷体_GB2312" pitchFamily="49" charset="-122"/>
                <a:cs typeface="Times New Roman" panose="02020603050405020304" pitchFamily="18" charset="0"/>
              </a:rPr>
              <a:t>分别为基片相对介电常数和微带等效介电常数</a:t>
            </a:r>
          </a:p>
        </p:txBody>
      </p:sp>
      <p:graphicFrame>
        <p:nvGraphicFramePr>
          <p:cNvPr id="1027" name="Object 3"/>
          <p:cNvGraphicFramePr>
            <a:graphicFrameLocks noChangeAspect="1"/>
          </p:cNvGraphicFramePr>
          <p:nvPr/>
        </p:nvGraphicFramePr>
        <p:xfrm>
          <a:off x="1620838" y="4748213"/>
          <a:ext cx="1320800" cy="939800"/>
        </p:xfrm>
        <a:graphic>
          <a:graphicData uri="http://schemas.openxmlformats.org/presentationml/2006/ole">
            <mc:AlternateContent xmlns:mc="http://schemas.openxmlformats.org/markup-compatibility/2006">
              <mc:Choice xmlns:v="urn:schemas-microsoft-com:vml" Requires="v">
                <p:oleObj spid="_x0000_s137837" name="公式" r:id="rId6" imgW="660240" imgH="469800" progId="Equation.3">
                  <p:embed/>
                </p:oleObj>
              </mc:Choice>
              <mc:Fallback>
                <p:oleObj name="公式" r:id="rId6" imgW="660240" imgH="469800" progId="Equation.3">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838" y="4748213"/>
                        <a:ext cx="13208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4902200" y="4951413"/>
          <a:ext cx="1473200" cy="533400"/>
        </p:xfrm>
        <a:graphic>
          <a:graphicData uri="http://schemas.openxmlformats.org/presentationml/2006/ole">
            <mc:AlternateContent xmlns:mc="http://schemas.openxmlformats.org/markup-compatibility/2006">
              <mc:Choice xmlns:v="urn:schemas-microsoft-com:vml" Requires="v">
                <p:oleObj spid="_x0000_s137838" name="公式" r:id="rId8" imgW="736560" imgH="266400" progId="Equation.3">
                  <p:embed/>
                </p:oleObj>
              </mc:Choice>
              <mc:Fallback>
                <p:oleObj name="公式" r:id="rId8" imgW="736560" imgH="266400" progId="Equation.3">
                  <p:embed/>
                  <p:pic>
                    <p:nvPicPr>
                      <p:cNvPr id="102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2200" y="4951413"/>
                        <a:ext cx="1473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35</a:t>
            </a:fld>
            <a:endParaRPr lang="en-US" altLang="zh-CN"/>
          </a:p>
        </p:txBody>
      </p:sp>
    </p:spTree>
    <p:extLst>
      <p:ext uri="{BB962C8B-B14F-4D97-AF65-F5344CB8AC3E}">
        <p14:creationId xmlns:p14="http://schemas.microsoft.com/office/powerpoint/2010/main" val="98746189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5"/>
          <p:cNvSpPr>
            <a:spLocks noChangeArrowheads="1"/>
          </p:cNvSpPr>
          <p:nvPr/>
        </p:nvSpPr>
        <p:spPr bwMode="auto">
          <a:xfrm>
            <a:off x="500063" y="1430338"/>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d.</a:t>
            </a:r>
            <a:r>
              <a:rPr kumimoji="0" lang="zh-CN" altLang="en-US"/>
              <a:t>微带阻抗</a:t>
            </a:r>
            <a:r>
              <a:rPr kumimoji="0" lang="en-US" altLang="zh-CN"/>
              <a:t>*</a:t>
            </a:r>
            <a:endParaRPr kumimoji="0" lang="zh-CN" altLang="en-US"/>
          </a:p>
        </p:txBody>
      </p:sp>
      <p:graphicFrame>
        <p:nvGraphicFramePr>
          <p:cNvPr id="2050" name="Object 2"/>
          <p:cNvGraphicFramePr>
            <a:graphicFrameLocks noChangeAspect="1"/>
          </p:cNvGraphicFramePr>
          <p:nvPr/>
        </p:nvGraphicFramePr>
        <p:xfrm>
          <a:off x="496888" y="2903538"/>
          <a:ext cx="7950200" cy="1879600"/>
        </p:xfrm>
        <a:graphic>
          <a:graphicData uri="http://schemas.openxmlformats.org/presentationml/2006/ole">
            <mc:AlternateContent xmlns:mc="http://schemas.openxmlformats.org/markup-compatibility/2006">
              <mc:Choice xmlns:v="urn:schemas-microsoft-com:vml" Requires="v">
                <p:oleObj spid="_x0000_s138448" name="公式" r:id="rId4" imgW="3974760" imgH="939600" progId="Equation.3">
                  <p:embed/>
                </p:oleObj>
              </mc:Choice>
              <mc:Fallback>
                <p:oleObj name="公式" r:id="rId4" imgW="3974760" imgH="939600" progId="Equation.3">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8" y="2903538"/>
                        <a:ext cx="79502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 name="Rectangle 15"/>
          <p:cNvSpPr>
            <a:spLocks noChangeArrowheads="1"/>
          </p:cNvSpPr>
          <p:nvPr/>
        </p:nvSpPr>
        <p:spPr bwMode="auto">
          <a:xfrm>
            <a:off x="3924300" y="5662613"/>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solidFill>
                  <a:schemeClr val="hlink"/>
                </a:solidFill>
              </a:rPr>
              <a:t>* </a:t>
            </a:r>
            <a:r>
              <a:rPr kumimoji="0" lang="zh-CN" altLang="en-US" sz="2000">
                <a:solidFill>
                  <a:schemeClr val="hlink"/>
                </a:solidFill>
              </a:rPr>
              <a:t>参考</a:t>
            </a:r>
            <a:r>
              <a:rPr kumimoji="0" lang="en-US" altLang="zh-CN" sz="2000">
                <a:solidFill>
                  <a:schemeClr val="hlink"/>
                </a:solidFill>
              </a:rPr>
              <a:t>《</a:t>
            </a:r>
            <a:r>
              <a:rPr kumimoji="0" lang="zh-CN" altLang="en-US" sz="2000">
                <a:solidFill>
                  <a:schemeClr val="hlink"/>
                </a:solidFill>
              </a:rPr>
              <a:t>微波工程</a:t>
            </a:r>
            <a:r>
              <a:rPr kumimoji="0" lang="en-US" altLang="zh-CN" sz="2000">
                <a:solidFill>
                  <a:schemeClr val="hlink"/>
                </a:solidFill>
              </a:rPr>
              <a:t>》p123</a:t>
            </a:r>
            <a:r>
              <a:rPr kumimoji="0" lang="zh-CN" altLang="en-US" sz="2000">
                <a:solidFill>
                  <a:schemeClr val="hlink"/>
                </a:solidFill>
              </a:rPr>
              <a:t>－</a:t>
            </a:r>
            <a:r>
              <a:rPr kumimoji="0" lang="en-US" altLang="zh-CN" sz="2000">
                <a:solidFill>
                  <a:schemeClr val="hlink"/>
                </a:solidFill>
              </a:rPr>
              <a:t>124</a:t>
            </a:r>
            <a:endParaRPr kumimoji="0" lang="zh-CN" altLang="en-US" sz="2000">
              <a:solidFill>
                <a:schemeClr val="hlink"/>
              </a:solidFill>
            </a:endParaRP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36</a:t>
            </a:fld>
            <a:endParaRPr lang="en-US" altLang="zh-CN"/>
          </a:p>
        </p:txBody>
      </p:sp>
    </p:spTree>
    <p:extLst>
      <p:ext uri="{BB962C8B-B14F-4D97-AF65-F5344CB8AC3E}">
        <p14:creationId xmlns:p14="http://schemas.microsoft.com/office/powerpoint/2010/main" val="314193202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900113" y="333375"/>
            <a:ext cx="7334250" cy="685800"/>
          </a:xfrm>
        </p:spPr>
        <p:txBody>
          <a:bodyPr/>
          <a:lstStyle/>
          <a:p>
            <a:r>
              <a:rPr kumimoji="1"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微带特性阻抗与</a:t>
            </a:r>
            <a:r>
              <a:rPr kumimoji="1"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w/h</a:t>
            </a:r>
            <a:r>
              <a:rPr kumimoji="1"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的关系</a:t>
            </a:r>
            <a:endParaRPr kumimoji="1"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2435" name="Text Box 3"/>
          <p:cNvSpPr txBox="1">
            <a:spLocks noChangeArrowheads="1"/>
          </p:cNvSpPr>
          <p:nvPr/>
        </p:nvSpPr>
        <p:spPr bwMode="auto">
          <a:xfrm>
            <a:off x="762000" y="5407026"/>
            <a:ext cx="80835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400" dirty="0">
                <a:solidFill>
                  <a:srgbClr val="0D0C0B"/>
                </a:solidFill>
              </a:rPr>
              <a:t>       介质微带特性阻抗随着</a:t>
            </a:r>
            <a:r>
              <a:rPr lang="en-US" altLang="zh-CN" sz="2400" i="1" dirty="0">
                <a:solidFill>
                  <a:srgbClr val="0D0C0B"/>
                </a:solidFill>
              </a:rPr>
              <a:t>w</a:t>
            </a:r>
            <a:r>
              <a:rPr lang="en-US" altLang="zh-CN" sz="2400" dirty="0">
                <a:solidFill>
                  <a:srgbClr val="0D0C0B"/>
                </a:solidFill>
              </a:rPr>
              <a:t>/</a:t>
            </a:r>
            <a:r>
              <a:rPr lang="en-US" altLang="zh-CN" sz="2400" i="1" dirty="0">
                <a:solidFill>
                  <a:srgbClr val="0D0C0B"/>
                </a:solidFill>
              </a:rPr>
              <a:t>h</a:t>
            </a:r>
            <a:r>
              <a:rPr lang="zh-CN" altLang="en-US" sz="2400" dirty="0">
                <a:solidFill>
                  <a:srgbClr val="0D0C0B"/>
                </a:solidFill>
              </a:rPr>
              <a:t>增大而减小；相同尺寸条件下，</a:t>
            </a:r>
            <a:r>
              <a:rPr lang="zh-CN" altLang="en-US" sz="2400" i="1" dirty="0">
                <a:solidFill>
                  <a:srgbClr val="0D0C0B"/>
                </a:solidFill>
                <a:sym typeface="Symbol" panose="05050102010706020507" pitchFamily="18" charset="2"/>
              </a:rPr>
              <a:t></a:t>
            </a:r>
            <a:r>
              <a:rPr lang="en-US" altLang="zh-CN" sz="2400" i="1" baseline="-25000" dirty="0">
                <a:solidFill>
                  <a:srgbClr val="0D0C0B"/>
                </a:solidFill>
                <a:sym typeface="Symbol" panose="05050102010706020507" pitchFamily="18" charset="2"/>
              </a:rPr>
              <a:t>r</a:t>
            </a:r>
            <a:r>
              <a:rPr lang="zh-CN" altLang="en-US" sz="2400" dirty="0">
                <a:solidFill>
                  <a:srgbClr val="0D0C0B"/>
                </a:solidFill>
              </a:rPr>
              <a:t>越大，特性阻抗越小。</a:t>
            </a:r>
          </a:p>
        </p:txBody>
      </p:sp>
      <p:pic>
        <p:nvPicPr>
          <p:cNvPr id="402436"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2" y="1125538"/>
            <a:ext cx="5246687" cy="425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253BA5D7-7A10-44AE-B0F9-CC0DE137EDC8}" type="slidenum">
              <a:rPr lang="en-US" altLang="zh-CN" smtClean="0"/>
              <a:pPr/>
              <a:t>37</a:t>
            </a:fld>
            <a:endParaRPr lang="en-US" altLang="zh-CN"/>
          </a:p>
        </p:txBody>
      </p:sp>
    </p:spTree>
    <p:extLst>
      <p:ext uri="{BB962C8B-B14F-4D97-AF65-F5344CB8AC3E}">
        <p14:creationId xmlns:p14="http://schemas.microsoft.com/office/powerpoint/2010/main" val="151836017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762000" y="381000"/>
            <a:ext cx="7623175" cy="750888"/>
          </a:xfrm>
          <a:noFill/>
        </p:spPr>
        <p:txBody>
          <a:bodyPr/>
          <a:lstStyle/>
          <a:p>
            <a:r>
              <a:rPr kumimoji="1"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微带特性阻抗与导带厚度的关系</a:t>
            </a: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371600"/>
            <a:ext cx="5715000" cy="43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4" name="Rectangle 4"/>
          <p:cNvSpPr>
            <a:spLocks noChangeArrowheads="1"/>
          </p:cNvSpPr>
          <p:nvPr/>
        </p:nvSpPr>
        <p:spPr bwMode="auto">
          <a:xfrm>
            <a:off x="1371600" y="5943600"/>
            <a:ext cx="72009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indent="4064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sz="2400" dirty="0">
                <a:solidFill>
                  <a:srgbClr val="FF3300"/>
                </a:solidFill>
                <a:latin typeface="宋体" panose="02010600030101010101" pitchFamily="2" charset="-122"/>
              </a:rPr>
              <a:t>对于不同宽度的导带，厚度对特性阻抗影响不同</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38</a:t>
            </a:fld>
            <a:endParaRPr lang="en-US" altLang="zh-CN"/>
          </a:p>
        </p:txBody>
      </p:sp>
    </p:spTree>
    <p:extLst>
      <p:ext uri="{BB962C8B-B14F-4D97-AF65-F5344CB8AC3E}">
        <p14:creationId xmlns:p14="http://schemas.microsoft.com/office/powerpoint/2010/main" val="297722050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15"/>
          <p:cNvSpPr>
            <a:spLocks noChangeArrowheads="1"/>
          </p:cNvSpPr>
          <p:nvPr/>
        </p:nvSpPr>
        <p:spPr bwMode="auto">
          <a:xfrm>
            <a:off x="500063" y="1430338"/>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e.</a:t>
            </a:r>
            <a:r>
              <a:rPr kumimoji="0" lang="zh-CN" altLang="en-US"/>
              <a:t>微带线的损耗</a:t>
            </a:r>
            <a:r>
              <a:rPr kumimoji="0" lang="en-US" altLang="zh-CN"/>
              <a:t>*</a:t>
            </a:r>
            <a:endParaRPr kumimoji="0" lang="zh-CN" altLang="en-US"/>
          </a:p>
        </p:txBody>
      </p:sp>
      <p:sp>
        <p:nvSpPr>
          <p:cNvPr id="4102" name="Rectangle 15"/>
          <p:cNvSpPr>
            <a:spLocks noChangeArrowheads="1"/>
          </p:cNvSpPr>
          <p:nvPr/>
        </p:nvSpPr>
        <p:spPr bwMode="auto">
          <a:xfrm>
            <a:off x="3995738" y="5662613"/>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solidFill>
                  <a:schemeClr val="hlink"/>
                </a:solidFill>
              </a:rPr>
              <a:t>* </a:t>
            </a:r>
            <a:r>
              <a:rPr kumimoji="0" lang="zh-CN" altLang="en-US" sz="2000">
                <a:solidFill>
                  <a:schemeClr val="hlink"/>
                </a:solidFill>
              </a:rPr>
              <a:t>参考</a:t>
            </a:r>
            <a:r>
              <a:rPr kumimoji="0" lang="en-US" altLang="zh-CN" sz="2000">
                <a:solidFill>
                  <a:schemeClr val="hlink"/>
                </a:solidFill>
              </a:rPr>
              <a:t>《</a:t>
            </a:r>
            <a:r>
              <a:rPr kumimoji="0" lang="zh-CN" altLang="en-US" sz="2000">
                <a:solidFill>
                  <a:schemeClr val="hlink"/>
                </a:solidFill>
              </a:rPr>
              <a:t>微波工程</a:t>
            </a:r>
            <a:r>
              <a:rPr kumimoji="0" lang="en-US" altLang="zh-CN" sz="2000">
                <a:solidFill>
                  <a:schemeClr val="hlink"/>
                </a:solidFill>
              </a:rPr>
              <a:t>》p123</a:t>
            </a:r>
            <a:r>
              <a:rPr kumimoji="0" lang="zh-CN" altLang="en-US" sz="2000">
                <a:solidFill>
                  <a:schemeClr val="hlink"/>
                </a:solidFill>
              </a:rPr>
              <a:t>－</a:t>
            </a:r>
            <a:r>
              <a:rPr kumimoji="0" lang="en-US" altLang="zh-CN" sz="2000">
                <a:solidFill>
                  <a:schemeClr val="hlink"/>
                </a:solidFill>
              </a:rPr>
              <a:t>124</a:t>
            </a:r>
            <a:endParaRPr kumimoji="0" lang="zh-CN" altLang="en-US" sz="2000">
              <a:solidFill>
                <a:schemeClr val="hlink"/>
              </a:solidFill>
            </a:endParaRPr>
          </a:p>
        </p:txBody>
      </p:sp>
      <p:sp>
        <p:nvSpPr>
          <p:cNvPr id="4103" name="Rectangle 15"/>
          <p:cNvSpPr>
            <a:spLocks noChangeArrowheads="1"/>
          </p:cNvSpPr>
          <p:nvPr/>
        </p:nvSpPr>
        <p:spPr bwMode="auto">
          <a:xfrm>
            <a:off x="642938" y="2073275"/>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楷体_GB2312" pitchFamily="49" charset="-122"/>
                <a:ea typeface="楷体_GB2312" pitchFamily="49" charset="-122"/>
              </a:rPr>
              <a:t>源于介质的介电损耗</a:t>
            </a:r>
          </a:p>
        </p:txBody>
      </p:sp>
      <p:sp>
        <p:nvSpPr>
          <p:cNvPr id="4104" name="Rectangle 15"/>
          <p:cNvSpPr>
            <a:spLocks noChangeArrowheads="1"/>
          </p:cNvSpPr>
          <p:nvPr/>
        </p:nvSpPr>
        <p:spPr bwMode="auto">
          <a:xfrm>
            <a:off x="714375" y="37163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楷体_GB2312" pitchFamily="49" charset="-122"/>
                <a:ea typeface="楷体_GB2312" pitchFamily="49" charset="-122"/>
              </a:rPr>
              <a:t>源于导体的损耗</a:t>
            </a:r>
          </a:p>
        </p:txBody>
      </p:sp>
      <p:graphicFrame>
        <p:nvGraphicFramePr>
          <p:cNvPr id="4098" name="Object 2"/>
          <p:cNvGraphicFramePr>
            <a:graphicFrameLocks noChangeAspect="1"/>
          </p:cNvGraphicFramePr>
          <p:nvPr/>
        </p:nvGraphicFramePr>
        <p:xfrm>
          <a:off x="539750" y="2781300"/>
          <a:ext cx="7927975" cy="822325"/>
        </p:xfrm>
        <a:graphic>
          <a:graphicData uri="http://schemas.openxmlformats.org/presentationml/2006/ole">
            <mc:AlternateContent xmlns:mc="http://schemas.openxmlformats.org/markup-compatibility/2006">
              <mc:Choice xmlns:v="urn:schemas-microsoft-com:vml" Requires="v">
                <p:oleObj spid="_x0000_s140908" name="公式" r:id="rId4" imgW="4533840" imgH="469800" progId="Equation.3">
                  <p:embed/>
                </p:oleObj>
              </mc:Choice>
              <mc:Fallback>
                <p:oleObj name="公式" r:id="rId4" imgW="4533840" imgH="469800" progId="Equation.3">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2781300"/>
                        <a:ext cx="79279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784225" y="4411663"/>
          <a:ext cx="4668838" cy="777875"/>
        </p:xfrm>
        <a:graphic>
          <a:graphicData uri="http://schemas.openxmlformats.org/presentationml/2006/ole">
            <mc:AlternateContent xmlns:mc="http://schemas.openxmlformats.org/markup-compatibility/2006">
              <mc:Choice xmlns:v="urn:schemas-microsoft-com:vml" Requires="v">
                <p:oleObj spid="_x0000_s140909" name="公式" r:id="rId6" imgW="2666880" imgH="444240" progId="Equation.3">
                  <p:embed/>
                </p:oleObj>
              </mc:Choice>
              <mc:Fallback>
                <p:oleObj name="公式" r:id="rId6" imgW="2666880" imgH="444240" progId="Equation.3">
                  <p:embed/>
                  <p:pic>
                    <p:nvPicPr>
                      <p:cNvPr id="40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225" y="4411663"/>
                        <a:ext cx="466883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9"/>
          <p:cNvGraphicFramePr>
            <a:graphicFrameLocks noChangeAspect="1"/>
          </p:cNvGraphicFramePr>
          <p:nvPr/>
        </p:nvGraphicFramePr>
        <p:xfrm>
          <a:off x="6443663" y="4437063"/>
          <a:ext cx="1330325" cy="684212"/>
        </p:xfrm>
        <a:graphic>
          <a:graphicData uri="http://schemas.openxmlformats.org/presentationml/2006/ole">
            <mc:AlternateContent xmlns:mc="http://schemas.openxmlformats.org/markup-compatibility/2006">
              <mc:Choice xmlns:v="urn:schemas-microsoft-com:vml" Requires="v">
                <p:oleObj spid="_x0000_s140910" name="公式" r:id="rId8" imgW="888840" imgH="457200" progId="Equation.3">
                  <p:embed/>
                </p:oleObj>
              </mc:Choice>
              <mc:Fallback>
                <p:oleObj name="公式" r:id="rId8" imgW="888840" imgH="457200" progId="Equation.3">
                  <p:embed/>
                  <p:pic>
                    <p:nvPicPr>
                      <p:cNvPr id="410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3663" y="4437063"/>
                        <a:ext cx="1330325"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39</a:t>
            </a:fld>
            <a:endParaRPr lang="en-US" altLang="zh-CN"/>
          </a:p>
        </p:txBody>
      </p:sp>
    </p:spTree>
    <p:extLst>
      <p:ext uri="{BB962C8B-B14F-4D97-AF65-F5344CB8AC3E}">
        <p14:creationId xmlns:p14="http://schemas.microsoft.com/office/powerpoint/2010/main" val="296260942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53BA5D7-7A10-44AE-B0F9-CC0DE137EDC8}" type="slidenum">
              <a:rPr lang="en-US" altLang="zh-CN" smtClean="0"/>
              <a:pPr/>
              <a:t>4</a:t>
            </a:fld>
            <a:endParaRPr lang="en-US" altLang="zh-CN"/>
          </a:p>
        </p:txBody>
      </p:sp>
      <p:sp>
        <p:nvSpPr>
          <p:cNvPr id="5" name="矩形 4"/>
          <p:cNvSpPr/>
          <p:nvPr/>
        </p:nvSpPr>
        <p:spPr>
          <a:xfrm>
            <a:off x="363415" y="533400"/>
            <a:ext cx="8305800" cy="1754326"/>
          </a:xfrm>
          <a:prstGeom prst="rect">
            <a:avLst/>
          </a:prstGeom>
        </p:spPr>
        <p:txBody>
          <a:bodyPr wrap="square">
            <a:spAutoFit/>
          </a:bodyPr>
          <a:lstStyle/>
          <a:p>
            <a:pPr algn="just">
              <a:buFont typeface="Wingdings" panose="05000000000000000000" pitchFamily="2" charset="2"/>
              <a:buChar char="Ø"/>
            </a:pPr>
            <a:r>
              <a:rPr lang="zh-CN" altLang="en-US" sz="2400" b="1" dirty="0">
                <a:latin typeface="+mn-lt"/>
                <a:ea typeface="+mn-ea"/>
              </a:rPr>
              <a:t>传输线有多种形态，例如平行线（双绞线）、同轴电缆、带状线以及微带线。</a:t>
            </a:r>
            <a:endParaRPr lang="en-US" altLang="zh-CN" sz="2400" b="1" dirty="0">
              <a:latin typeface="+mn-lt"/>
              <a:ea typeface="+mn-ea"/>
            </a:endParaRPr>
          </a:p>
          <a:p>
            <a:pPr algn="just">
              <a:buFont typeface="Wingdings" panose="05000000000000000000" pitchFamily="2" charset="2"/>
              <a:buChar char="Ø"/>
            </a:pPr>
            <a:r>
              <a:rPr lang="zh-CN" altLang="en-US" sz="2400" b="1" dirty="0">
                <a:latin typeface="+mn-lt"/>
                <a:ea typeface="+mn-ea"/>
              </a:rPr>
              <a:t>电磁波的频率与波长成反比。当线缆的长度与传输信号的波长相当时，就必须要使用传输线了。</a:t>
            </a:r>
          </a:p>
        </p:txBody>
      </p:sp>
      <p:pic>
        <p:nvPicPr>
          <p:cNvPr id="1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548" t="35995" r="62681" b="20758"/>
          <a:stretch/>
        </p:blipFill>
        <p:spPr bwMode="auto">
          <a:xfrm>
            <a:off x="838200" y="2819400"/>
            <a:ext cx="213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39708"/>
          <a:stretch/>
        </p:blipFill>
        <p:spPr>
          <a:xfrm rot="16200000">
            <a:off x="5639421" y="3504580"/>
            <a:ext cx="2411414" cy="2565055"/>
          </a:xfrm>
          <a:prstGeom prst="rect">
            <a:avLst/>
          </a:prstGeom>
        </p:spPr>
      </p:pic>
    </p:spTree>
    <p:extLst>
      <p:ext uri="{BB962C8B-B14F-4D97-AF65-F5344CB8AC3E}">
        <p14:creationId xmlns:p14="http://schemas.microsoft.com/office/powerpoint/2010/main" val="1076154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内容占位符 2"/>
          <p:cNvSpPr>
            <a:spLocks noGrp="1"/>
          </p:cNvSpPr>
          <p:nvPr>
            <p:ph idx="4294967295"/>
          </p:nvPr>
        </p:nvSpPr>
        <p:spPr>
          <a:xfrm>
            <a:off x="684213" y="1125538"/>
            <a:ext cx="7696200" cy="1111250"/>
          </a:xfrm>
        </p:spPr>
        <p:txBody>
          <a:bodyPr/>
          <a:lstStyle/>
          <a:p>
            <a:pPr eaLnBrk="1" hangingPunct="1">
              <a:lnSpc>
                <a:spcPct val="150000"/>
              </a:lnSpc>
            </a:pPr>
            <a:r>
              <a:rPr lang="zh-CN" altLang="en-US" sz="2800" b="1" smtClean="0">
                <a:latin typeface="Times New Roman" panose="02020603050405020304" pitchFamily="18" charset="0"/>
              </a:rPr>
              <a:t>例</a:t>
            </a:r>
            <a:r>
              <a:rPr lang="en-US" altLang="zh-CN" sz="2800" b="1" smtClean="0">
                <a:latin typeface="Times New Roman" panose="02020603050405020304" pitchFamily="18" charset="0"/>
              </a:rPr>
              <a:t>1</a:t>
            </a:r>
            <a:r>
              <a:rPr lang="zh-CN" altLang="en-US" sz="2800" b="1" smtClean="0">
                <a:latin typeface="Times New Roman" panose="02020603050405020304" pitchFamily="18" charset="0"/>
              </a:rPr>
              <a:t>：在</a:t>
            </a:r>
            <a:r>
              <a:rPr lang="en-US" altLang="zh-CN" sz="2800" b="1" smtClean="0">
                <a:latin typeface="Times New Roman" panose="02020603050405020304" pitchFamily="18" charset="0"/>
              </a:rPr>
              <a:t>0.5mm</a:t>
            </a:r>
            <a:r>
              <a:rPr lang="zh-CN" altLang="en-US" sz="2800" b="1" smtClean="0">
                <a:latin typeface="Times New Roman" panose="02020603050405020304" pitchFamily="18" charset="0"/>
              </a:rPr>
              <a:t>厚的介质基片</a:t>
            </a:r>
            <a:r>
              <a:rPr lang="en-US" altLang="zh-CN" sz="2800" b="1" smtClean="0">
                <a:latin typeface="Times New Roman" panose="02020603050405020304" pitchFamily="18" charset="0"/>
              </a:rPr>
              <a:t>Rogers 5880</a:t>
            </a:r>
            <a:r>
              <a:rPr lang="zh-CN" altLang="en-US" sz="2800" b="1" smtClean="0">
                <a:latin typeface="Times New Roman" panose="02020603050405020304" pitchFamily="18" charset="0"/>
              </a:rPr>
              <a:t>上的微带线。基片介电常数</a:t>
            </a:r>
            <a:r>
              <a:rPr lang="en-US" altLang="zh-CN" sz="2800" b="1" smtClean="0">
                <a:latin typeface="Times New Roman" panose="02020603050405020304" pitchFamily="18" charset="0"/>
              </a:rPr>
              <a:t>2.2,</a:t>
            </a:r>
            <a:r>
              <a:rPr lang="zh-CN" altLang="en-US" sz="2800" b="1" smtClean="0">
                <a:latin typeface="Times New Roman" panose="02020603050405020304" pitchFamily="18" charset="0"/>
              </a:rPr>
              <a:t>损耗正切</a:t>
            </a:r>
            <a:r>
              <a:rPr lang="en-US" altLang="zh-CN" sz="2800" b="1" smtClean="0">
                <a:latin typeface="Times New Roman" panose="02020603050405020304" pitchFamily="18" charset="0"/>
              </a:rPr>
              <a:t>0.001</a:t>
            </a:r>
            <a:r>
              <a:rPr lang="zh-CN" altLang="en-US" sz="2800" b="1" smtClean="0">
                <a:latin typeface="Times New Roman" panose="02020603050405020304" pitchFamily="18" charset="0"/>
              </a:rPr>
              <a:t>，线宽</a:t>
            </a:r>
            <a:r>
              <a:rPr lang="en-US" altLang="zh-CN" sz="2800" b="1" smtClean="0">
                <a:latin typeface="Times New Roman" panose="02020603050405020304" pitchFamily="18" charset="0"/>
              </a:rPr>
              <a:t>1.52mm</a:t>
            </a:r>
            <a:r>
              <a:rPr lang="zh-CN" altLang="en-US" sz="2800" b="1" smtClean="0">
                <a:latin typeface="Times New Roman" panose="02020603050405020304" pitchFamily="18" charset="0"/>
              </a:rPr>
              <a:t>，材质为铜，求微带线的特性。</a:t>
            </a:r>
          </a:p>
        </p:txBody>
      </p:sp>
      <p:sp>
        <p:nvSpPr>
          <p:cNvPr id="4" name="内容占位符 2"/>
          <p:cNvSpPr txBox="1">
            <a:spLocks/>
          </p:cNvSpPr>
          <p:nvPr/>
        </p:nvSpPr>
        <p:spPr bwMode="auto">
          <a:xfrm>
            <a:off x="684213" y="3213100"/>
            <a:ext cx="7696200" cy="1111250"/>
          </a:xfrm>
          <a:prstGeom prst="rect">
            <a:avLst/>
          </a:prstGeom>
          <a:noFill/>
          <a:ln w="9525">
            <a:noFill/>
            <a:miter lim="800000"/>
            <a:headEnd/>
            <a:tailEnd/>
          </a:ln>
          <a:effectLst/>
        </p:spPr>
        <p:txBody>
          <a:bodyPr/>
          <a:lstStyle/>
          <a:p>
            <a:pPr algn="l">
              <a:spcBef>
                <a:spcPct val="20000"/>
              </a:spcBef>
              <a:buClr>
                <a:schemeClr val="accent2"/>
              </a:buClr>
              <a:buSzPct val="150000"/>
              <a:defRPr/>
            </a:pPr>
            <a:r>
              <a:rPr kumimoji="0" lang="zh-CN" altLang="en-US" sz="2400" b="1" kern="0" dirty="0">
                <a:latin typeface="+mn-lt"/>
                <a:ea typeface="+mn-ea"/>
              </a:rPr>
              <a:t>解：</a:t>
            </a:r>
          </a:p>
        </p:txBody>
      </p:sp>
      <p:sp>
        <p:nvSpPr>
          <p:cNvPr id="7174" name="矩形 4"/>
          <p:cNvSpPr>
            <a:spLocks noChangeArrowheads="1"/>
          </p:cNvSpPr>
          <p:nvPr/>
        </p:nvSpPr>
        <p:spPr bwMode="auto">
          <a:xfrm>
            <a:off x="980865" y="3696355"/>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dirty="0"/>
              <a:t>等效介电常数</a:t>
            </a:r>
          </a:p>
        </p:txBody>
      </p:sp>
      <p:graphicFrame>
        <p:nvGraphicFramePr>
          <p:cNvPr id="7170" name="Object 2"/>
          <p:cNvGraphicFramePr>
            <a:graphicFrameLocks noChangeAspect="1"/>
          </p:cNvGraphicFramePr>
          <p:nvPr/>
        </p:nvGraphicFramePr>
        <p:xfrm>
          <a:off x="1204913" y="4292600"/>
          <a:ext cx="4241800" cy="863600"/>
        </p:xfrm>
        <a:graphic>
          <a:graphicData uri="http://schemas.openxmlformats.org/presentationml/2006/ole">
            <mc:AlternateContent xmlns:mc="http://schemas.openxmlformats.org/markup-compatibility/2006">
              <mc:Choice xmlns:v="urn:schemas-microsoft-com:vml" Requires="v">
                <p:oleObj spid="_x0000_s143774" name="公式" r:id="rId4" imgW="2120760" imgH="431640" progId="Equation.3">
                  <p:embed/>
                </p:oleObj>
              </mc:Choice>
              <mc:Fallback>
                <p:oleObj name="公式" r:id="rId4" imgW="2120760" imgH="431640" progId="Equation.3">
                  <p:embed/>
                  <p:pic>
                    <p:nvPicPr>
                      <p:cNvPr id="71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13" y="4292600"/>
                        <a:ext cx="4241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3"/>
          <p:cNvGraphicFramePr>
            <a:graphicFrameLocks noChangeAspect="1"/>
          </p:cNvGraphicFramePr>
          <p:nvPr/>
        </p:nvGraphicFramePr>
        <p:xfrm>
          <a:off x="1619250" y="5229225"/>
          <a:ext cx="5715000" cy="863600"/>
        </p:xfrm>
        <a:graphic>
          <a:graphicData uri="http://schemas.openxmlformats.org/presentationml/2006/ole">
            <mc:AlternateContent xmlns:mc="http://schemas.openxmlformats.org/markup-compatibility/2006">
              <mc:Choice xmlns:v="urn:schemas-microsoft-com:vml" Requires="v">
                <p:oleObj spid="_x0000_s143775" name="公式" r:id="rId6" imgW="2857320" imgH="431640" progId="Equation.3">
                  <p:embed/>
                </p:oleObj>
              </mc:Choice>
              <mc:Fallback>
                <p:oleObj name="公式" r:id="rId6" imgW="2857320" imgH="431640" progId="Equation.3">
                  <p:embed/>
                  <p:pic>
                    <p:nvPicPr>
                      <p:cNvPr id="717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5229225"/>
                        <a:ext cx="5715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 name="标题 1"/>
          <p:cNvSpPr>
            <a:spLocks noGrp="1"/>
          </p:cNvSpPr>
          <p:nvPr>
            <p:ph type="title" idx="4294967295"/>
          </p:nvPr>
        </p:nvSpPr>
        <p:spPr>
          <a:xfrm>
            <a:off x="755650" y="0"/>
            <a:ext cx="8004175" cy="1143000"/>
          </a:xfrm>
        </p:spPr>
        <p:txBody>
          <a:bodyPr anchor="ct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微带线</a:t>
            </a:r>
            <a:r>
              <a:rPr kumimoji="1" lang="en-US" altLang="zh-CN" sz="4000" b="1" kern="1200" dirty="0">
                <a:solidFill>
                  <a:srgbClr val="532476"/>
                </a:solidFill>
                <a:latin typeface="微软雅黑" panose="020B0503020204020204" pitchFamily="34" charset="-122"/>
                <a:ea typeface="微软雅黑" panose="020B0503020204020204" pitchFamily="34" charset="-122"/>
              </a:rPr>
              <a:t>—</a:t>
            </a:r>
            <a:r>
              <a:rPr kumimoji="1" lang="zh-CN" altLang="en-US" sz="4000" b="1" kern="1200" dirty="0">
                <a:solidFill>
                  <a:srgbClr val="532476"/>
                </a:solidFill>
                <a:latin typeface="微软雅黑" panose="020B0503020204020204" pitchFamily="34" charset="-122"/>
                <a:ea typeface="微软雅黑" panose="020B0503020204020204" pitchFamily="34" charset="-122"/>
              </a:rPr>
              <a:t>基本传输特性</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40</a:t>
            </a:fld>
            <a:endParaRPr lang="en-US" altLang="zh-CN"/>
          </a:p>
        </p:txBody>
      </p:sp>
    </p:spTree>
    <p:extLst>
      <p:ext uri="{BB962C8B-B14F-4D97-AF65-F5344CB8AC3E}">
        <p14:creationId xmlns:p14="http://schemas.microsoft.com/office/powerpoint/2010/main" val="389099168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15"/>
          <p:cNvSpPr>
            <a:spLocks noChangeArrowheads="1"/>
          </p:cNvSpPr>
          <p:nvPr/>
        </p:nvSpPr>
        <p:spPr bwMode="auto">
          <a:xfrm>
            <a:off x="323850" y="13414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t>相速与传播常数</a:t>
            </a:r>
            <a:r>
              <a:rPr kumimoji="0" lang="en-US" altLang="zh-CN"/>
              <a:t>*</a:t>
            </a:r>
            <a:endParaRPr kumimoji="0" lang="zh-CN" altLang="en-US"/>
          </a:p>
        </p:txBody>
      </p:sp>
      <p:graphicFrame>
        <p:nvGraphicFramePr>
          <p:cNvPr id="8194" name="Object 2"/>
          <p:cNvGraphicFramePr>
            <a:graphicFrameLocks noChangeAspect="1"/>
          </p:cNvGraphicFramePr>
          <p:nvPr/>
        </p:nvGraphicFramePr>
        <p:xfrm>
          <a:off x="962025" y="3551238"/>
          <a:ext cx="7315200" cy="863600"/>
        </p:xfrm>
        <a:graphic>
          <a:graphicData uri="http://schemas.openxmlformats.org/presentationml/2006/ole">
            <mc:AlternateContent xmlns:mc="http://schemas.openxmlformats.org/markup-compatibility/2006">
              <mc:Choice xmlns:v="urn:schemas-microsoft-com:vml" Requires="v">
                <p:oleObj spid="_x0000_s205832" name="公式" r:id="rId4" imgW="3657600" imgH="431640" progId="Equation.3">
                  <p:embed/>
                </p:oleObj>
              </mc:Choice>
              <mc:Fallback>
                <p:oleObj name="公式" r:id="rId4" imgW="3657600" imgH="431640" progId="Equation.3">
                  <p:embed/>
                  <p:pic>
                    <p:nvPicPr>
                      <p:cNvPr id="819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3551238"/>
                        <a:ext cx="7315200" cy="8636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0" name="Rectangle 15"/>
          <p:cNvSpPr>
            <a:spLocks noChangeArrowheads="1"/>
          </p:cNvSpPr>
          <p:nvPr/>
        </p:nvSpPr>
        <p:spPr bwMode="auto">
          <a:xfrm>
            <a:off x="1071563" y="1930400"/>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t>考虑频率为</a:t>
            </a:r>
            <a:r>
              <a:rPr kumimoji="0" lang="en-US" altLang="zh-CN"/>
              <a:t>30GHz</a:t>
            </a:r>
            <a:r>
              <a:rPr kumimoji="0" lang="zh-CN" altLang="en-US"/>
              <a:t>和</a:t>
            </a:r>
            <a:r>
              <a:rPr kumimoji="0" lang="en-US" altLang="zh-CN"/>
              <a:t>1GHz</a:t>
            </a:r>
            <a:endParaRPr kumimoji="0" lang="zh-CN" altLang="en-US"/>
          </a:p>
        </p:txBody>
      </p:sp>
      <p:graphicFrame>
        <p:nvGraphicFramePr>
          <p:cNvPr id="8195" name="Object 3"/>
          <p:cNvGraphicFramePr>
            <a:graphicFrameLocks noChangeAspect="1"/>
          </p:cNvGraphicFramePr>
          <p:nvPr/>
        </p:nvGraphicFramePr>
        <p:xfrm>
          <a:off x="796925" y="2533650"/>
          <a:ext cx="4978400" cy="965200"/>
        </p:xfrm>
        <a:graphic>
          <a:graphicData uri="http://schemas.openxmlformats.org/presentationml/2006/ole">
            <mc:AlternateContent xmlns:mc="http://schemas.openxmlformats.org/markup-compatibility/2006">
              <mc:Choice xmlns:v="urn:schemas-microsoft-com:vml" Requires="v">
                <p:oleObj spid="_x0000_s205833" name="公式" r:id="rId6" imgW="2489040" imgH="482400" progId="Equation.3">
                  <p:embed/>
                </p:oleObj>
              </mc:Choice>
              <mc:Fallback>
                <p:oleObj name="公式" r:id="rId6" imgW="2489040" imgH="482400" progId="Equation.3">
                  <p:embed/>
                  <p:pic>
                    <p:nvPicPr>
                      <p:cNvPr id="819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925" y="2533650"/>
                        <a:ext cx="49784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1" name="Rectangle 15"/>
          <p:cNvSpPr>
            <a:spLocks noChangeArrowheads="1"/>
          </p:cNvSpPr>
          <p:nvPr/>
        </p:nvSpPr>
        <p:spPr bwMode="auto">
          <a:xfrm>
            <a:off x="3678238" y="4359275"/>
            <a:ext cx="4608512"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graphicFrame>
        <p:nvGraphicFramePr>
          <p:cNvPr id="8196" name="Object 8"/>
          <p:cNvGraphicFramePr>
            <a:graphicFrameLocks noChangeAspect="1"/>
          </p:cNvGraphicFramePr>
          <p:nvPr/>
        </p:nvGraphicFramePr>
        <p:xfrm>
          <a:off x="962025" y="5049838"/>
          <a:ext cx="7391400" cy="863600"/>
        </p:xfrm>
        <a:graphic>
          <a:graphicData uri="http://schemas.openxmlformats.org/presentationml/2006/ole">
            <mc:AlternateContent xmlns:mc="http://schemas.openxmlformats.org/markup-compatibility/2006">
              <mc:Choice xmlns:v="urn:schemas-microsoft-com:vml" Requires="v">
                <p:oleObj spid="_x0000_s205834" name="Equation" r:id="rId8" imgW="3695400" imgH="431640" progId="Equation.3">
                  <p:embed/>
                </p:oleObj>
              </mc:Choice>
              <mc:Fallback>
                <p:oleObj name="Equation" r:id="rId8" imgW="3695400" imgH="431640" progId="Equation.3">
                  <p:embed/>
                  <p:pic>
                    <p:nvPicPr>
                      <p:cNvPr id="8196"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025" y="5049838"/>
                        <a:ext cx="7391400" cy="8636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2" name="Rectangle 15"/>
          <p:cNvSpPr>
            <a:spLocks noChangeArrowheads="1"/>
          </p:cNvSpPr>
          <p:nvPr/>
        </p:nvSpPr>
        <p:spPr bwMode="auto">
          <a:xfrm>
            <a:off x="3749675" y="5808663"/>
            <a:ext cx="4608513"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=1GHz)</a:t>
            </a:r>
            <a:endParaRPr kumimoji="0" lang="zh-CN" altLang="en-US" sz="2000">
              <a:solidFill>
                <a:schemeClr val="hlink"/>
              </a:solidFill>
            </a:endParaRPr>
          </a:p>
        </p:txBody>
      </p:sp>
      <p:graphicFrame>
        <p:nvGraphicFramePr>
          <p:cNvPr id="8197" name="Object 9"/>
          <p:cNvGraphicFramePr>
            <a:graphicFrameLocks noChangeAspect="1"/>
          </p:cNvGraphicFramePr>
          <p:nvPr/>
        </p:nvGraphicFramePr>
        <p:xfrm>
          <a:off x="962025" y="5807075"/>
          <a:ext cx="4521200" cy="406400"/>
        </p:xfrm>
        <a:graphic>
          <a:graphicData uri="http://schemas.openxmlformats.org/presentationml/2006/ole">
            <mc:AlternateContent xmlns:mc="http://schemas.openxmlformats.org/markup-compatibility/2006">
              <mc:Choice xmlns:v="urn:schemas-microsoft-com:vml" Requires="v">
                <p:oleObj spid="_x0000_s205835" name="Equation" r:id="rId10" imgW="2260440" imgH="203040" progId="Equation.3">
                  <p:embed/>
                </p:oleObj>
              </mc:Choice>
              <mc:Fallback>
                <p:oleObj name="Equation" r:id="rId10" imgW="2260440" imgH="203040" progId="Equation.3">
                  <p:embed/>
                  <p:pic>
                    <p:nvPicPr>
                      <p:cNvPr id="819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025" y="5807075"/>
                        <a:ext cx="4521200" cy="4064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10"/>
          <p:cNvGraphicFramePr>
            <a:graphicFrameLocks noChangeAspect="1"/>
          </p:cNvGraphicFramePr>
          <p:nvPr/>
        </p:nvGraphicFramePr>
        <p:xfrm>
          <a:off x="962025" y="4359275"/>
          <a:ext cx="4114800" cy="406400"/>
        </p:xfrm>
        <a:graphic>
          <a:graphicData uri="http://schemas.openxmlformats.org/presentationml/2006/ole">
            <mc:AlternateContent xmlns:mc="http://schemas.openxmlformats.org/markup-compatibility/2006">
              <mc:Choice xmlns:v="urn:schemas-microsoft-com:vml" Requires="v">
                <p:oleObj spid="_x0000_s205836" name="公式" r:id="rId12" imgW="2057400" imgH="203040" progId="Equation.3">
                  <p:embed/>
                </p:oleObj>
              </mc:Choice>
              <mc:Fallback>
                <p:oleObj name="公式" r:id="rId12" imgW="2057400" imgH="203040" progId="Equation.3">
                  <p:embed/>
                  <p:pic>
                    <p:nvPicPr>
                      <p:cNvPr id="8198"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2025" y="4359275"/>
                        <a:ext cx="4114800" cy="4064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41</a:t>
            </a:fld>
            <a:endParaRPr lang="en-US" altLang="zh-CN"/>
          </a:p>
        </p:txBody>
      </p:sp>
    </p:spTree>
    <p:extLst>
      <p:ext uri="{BB962C8B-B14F-4D97-AF65-F5344CB8AC3E}">
        <p14:creationId xmlns:p14="http://schemas.microsoft.com/office/powerpoint/2010/main" val="183547847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15"/>
          <p:cNvSpPr>
            <a:spLocks noChangeArrowheads="1"/>
          </p:cNvSpPr>
          <p:nvPr/>
        </p:nvSpPr>
        <p:spPr bwMode="auto">
          <a:xfrm>
            <a:off x="7215188" y="5683250"/>
            <a:ext cx="1751012"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sp>
        <p:nvSpPr>
          <p:cNvPr id="9223" name="Rectangle 15"/>
          <p:cNvSpPr>
            <a:spLocks noChangeArrowheads="1"/>
          </p:cNvSpPr>
          <p:nvPr/>
        </p:nvSpPr>
        <p:spPr bwMode="auto">
          <a:xfrm>
            <a:off x="539750" y="1066800"/>
            <a:ext cx="4608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rPr>
              <a:t>微带阻抗</a:t>
            </a:r>
          </a:p>
        </p:txBody>
      </p:sp>
      <p:graphicFrame>
        <p:nvGraphicFramePr>
          <p:cNvPr id="9218" name="Object 2"/>
          <p:cNvGraphicFramePr>
            <a:graphicFrameLocks noChangeAspect="1"/>
          </p:cNvGraphicFramePr>
          <p:nvPr>
            <p:extLst>
              <p:ext uri="{D42A27DB-BD31-4B8C-83A1-F6EECF244321}">
                <p14:modId xmlns:p14="http://schemas.microsoft.com/office/powerpoint/2010/main" val="4065163264"/>
              </p:ext>
            </p:extLst>
          </p:nvPr>
        </p:nvGraphicFramePr>
        <p:xfrm>
          <a:off x="323850" y="1497013"/>
          <a:ext cx="6299200" cy="939800"/>
        </p:xfrm>
        <a:graphic>
          <a:graphicData uri="http://schemas.openxmlformats.org/presentationml/2006/ole">
            <mc:AlternateContent xmlns:mc="http://schemas.openxmlformats.org/markup-compatibility/2006">
              <mc:Choice xmlns:v="urn:schemas-microsoft-com:vml" Requires="v">
                <p:oleObj spid="_x0000_s146234" name="公式" r:id="rId4" imgW="3149280" imgH="469800" progId="Equation.3">
                  <p:embed/>
                </p:oleObj>
              </mc:Choice>
              <mc:Fallback>
                <p:oleObj name="公式" r:id="rId4" imgW="3149280" imgH="469800" progId="Equation.3">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497013"/>
                        <a:ext cx="62992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3"/>
          <p:cNvGraphicFramePr>
            <a:graphicFrameLocks noChangeAspect="1"/>
          </p:cNvGraphicFramePr>
          <p:nvPr>
            <p:extLst>
              <p:ext uri="{D42A27DB-BD31-4B8C-83A1-F6EECF244321}">
                <p14:modId xmlns:p14="http://schemas.microsoft.com/office/powerpoint/2010/main" val="1249942119"/>
              </p:ext>
            </p:extLst>
          </p:nvPr>
        </p:nvGraphicFramePr>
        <p:xfrm>
          <a:off x="787400" y="2505075"/>
          <a:ext cx="8356600" cy="914400"/>
        </p:xfrm>
        <a:graphic>
          <a:graphicData uri="http://schemas.openxmlformats.org/presentationml/2006/ole">
            <mc:AlternateContent xmlns:mc="http://schemas.openxmlformats.org/markup-compatibility/2006">
              <mc:Choice xmlns:v="urn:schemas-microsoft-com:vml" Requires="v">
                <p:oleObj spid="_x0000_s146235" name="公式" r:id="rId6" imgW="4178160" imgH="457200" progId="Equation.3">
                  <p:embed/>
                </p:oleObj>
              </mc:Choice>
              <mc:Fallback>
                <p:oleObj name="公式" r:id="rId6" imgW="4178160" imgH="457200" progId="Equation.3">
                  <p:embed/>
                  <p:pic>
                    <p:nvPicPr>
                      <p:cNvPr id="921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400" y="2505075"/>
                        <a:ext cx="8356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4" name="Rectangle 15"/>
          <p:cNvSpPr>
            <a:spLocks noChangeArrowheads="1"/>
          </p:cNvSpPr>
          <p:nvPr/>
        </p:nvSpPr>
        <p:spPr bwMode="auto">
          <a:xfrm>
            <a:off x="539750" y="35131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rPr>
              <a:t>微带线的损耗</a:t>
            </a:r>
          </a:p>
        </p:txBody>
      </p:sp>
      <p:sp>
        <p:nvSpPr>
          <p:cNvPr id="9225" name="Rectangle 15"/>
          <p:cNvSpPr>
            <a:spLocks noChangeArrowheads="1"/>
          </p:cNvSpPr>
          <p:nvPr/>
        </p:nvSpPr>
        <p:spPr bwMode="auto">
          <a:xfrm>
            <a:off x="971550" y="409098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latin typeface="楷体_GB2312" pitchFamily="49" charset="-122"/>
                <a:ea typeface="楷体_GB2312" pitchFamily="49" charset="-122"/>
              </a:rPr>
              <a:t>源于介质的介电损耗</a:t>
            </a:r>
          </a:p>
        </p:txBody>
      </p:sp>
      <p:graphicFrame>
        <p:nvGraphicFramePr>
          <p:cNvPr id="9220" name="Object 5"/>
          <p:cNvGraphicFramePr>
            <a:graphicFrameLocks noChangeAspect="1"/>
          </p:cNvGraphicFramePr>
          <p:nvPr>
            <p:extLst>
              <p:ext uri="{D42A27DB-BD31-4B8C-83A1-F6EECF244321}">
                <p14:modId xmlns:p14="http://schemas.microsoft.com/office/powerpoint/2010/main" val="595245961"/>
              </p:ext>
            </p:extLst>
          </p:nvPr>
        </p:nvGraphicFramePr>
        <p:xfrm>
          <a:off x="-25400" y="4665663"/>
          <a:ext cx="9169400" cy="939800"/>
        </p:xfrm>
        <a:graphic>
          <a:graphicData uri="http://schemas.openxmlformats.org/presentationml/2006/ole">
            <mc:AlternateContent xmlns:mc="http://schemas.openxmlformats.org/markup-compatibility/2006">
              <mc:Choice xmlns:v="urn:schemas-microsoft-com:vml" Requires="v">
                <p:oleObj spid="_x0000_s146236" name="公式" r:id="rId8" imgW="4584600" imgH="469800" progId="Equation.3">
                  <p:embed/>
                </p:oleObj>
              </mc:Choice>
              <mc:Fallback>
                <p:oleObj name="公式" r:id="rId8" imgW="4584600" imgH="469800" progId="Equation.3">
                  <p:embed/>
                  <p:pic>
                    <p:nvPicPr>
                      <p:cNvPr id="922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00" y="4665663"/>
                        <a:ext cx="91694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6"/>
          <p:cNvGraphicFramePr>
            <a:graphicFrameLocks noChangeAspect="1"/>
          </p:cNvGraphicFramePr>
          <p:nvPr>
            <p:extLst>
              <p:ext uri="{D42A27DB-BD31-4B8C-83A1-F6EECF244321}">
                <p14:modId xmlns:p14="http://schemas.microsoft.com/office/powerpoint/2010/main" val="610576701"/>
              </p:ext>
            </p:extLst>
          </p:nvPr>
        </p:nvGraphicFramePr>
        <p:xfrm>
          <a:off x="395288" y="5746750"/>
          <a:ext cx="2057400" cy="406400"/>
        </p:xfrm>
        <a:graphic>
          <a:graphicData uri="http://schemas.openxmlformats.org/presentationml/2006/ole">
            <mc:AlternateContent xmlns:mc="http://schemas.openxmlformats.org/markup-compatibility/2006">
              <mc:Choice xmlns:v="urn:schemas-microsoft-com:vml" Requires="v">
                <p:oleObj spid="_x0000_s146237" name="公式" r:id="rId10" imgW="1028520" imgH="203040" progId="Equation.3">
                  <p:embed/>
                </p:oleObj>
              </mc:Choice>
              <mc:Fallback>
                <p:oleObj name="公式" r:id="rId10" imgW="1028520" imgH="203040" progId="Equation.3">
                  <p:embed/>
                  <p:pic>
                    <p:nvPicPr>
                      <p:cNvPr id="9221"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288" y="5746750"/>
                        <a:ext cx="2057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42</a:t>
            </a:fld>
            <a:endParaRPr lang="en-US" altLang="zh-CN"/>
          </a:p>
        </p:txBody>
      </p:sp>
    </p:spTree>
    <p:extLst>
      <p:ext uri="{BB962C8B-B14F-4D97-AF65-F5344CB8AC3E}">
        <p14:creationId xmlns:p14="http://schemas.microsoft.com/office/powerpoint/2010/main" val="331961991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5"/>
          <p:cNvSpPr>
            <a:spLocks noChangeArrowheads="1"/>
          </p:cNvSpPr>
          <p:nvPr/>
        </p:nvSpPr>
        <p:spPr bwMode="auto">
          <a:xfrm>
            <a:off x="468313" y="1270000"/>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latin typeface="楷体_GB2312" pitchFamily="49" charset="-122"/>
                <a:ea typeface="楷体_GB2312" pitchFamily="49" charset="-122"/>
              </a:rPr>
              <a:t>源于导体的损耗</a:t>
            </a:r>
          </a:p>
        </p:txBody>
      </p:sp>
      <p:graphicFrame>
        <p:nvGraphicFramePr>
          <p:cNvPr id="10242" name="Object 3"/>
          <p:cNvGraphicFramePr>
            <a:graphicFrameLocks noChangeAspect="1"/>
          </p:cNvGraphicFramePr>
          <p:nvPr/>
        </p:nvGraphicFramePr>
        <p:xfrm>
          <a:off x="179388" y="1916113"/>
          <a:ext cx="7202487" cy="777875"/>
        </p:xfrm>
        <a:graphic>
          <a:graphicData uri="http://schemas.openxmlformats.org/presentationml/2006/ole">
            <mc:AlternateContent xmlns:mc="http://schemas.openxmlformats.org/markup-compatibility/2006">
              <mc:Choice xmlns:v="urn:schemas-microsoft-com:vml" Requires="v">
                <p:oleObj spid="_x0000_s147052" name="公式" r:id="rId4" imgW="4114800" imgH="444240" progId="Equation.3">
                  <p:embed/>
                </p:oleObj>
              </mc:Choice>
              <mc:Fallback>
                <p:oleObj name="公式" r:id="rId4" imgW="4114800" imgH="444240" progId="Equation.3">
                  <p:embed/>
                  <p:pic>
                    <p:nvPicPr>
                      <p:cNvPr id="1024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916113"/>
                        <a:ext cx="720248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5"/>
          <p:cNvGraphicFramePr>
            <a:graphicFrameLocks noChangeAspect="1"/>
          </p:cNvGraphicFramePr>
          <p:nvPr/>
        </p:nvGraphicFramePr>
        <p:xfrm>
          <a:off x="646113" y="3643313"/>
          <a:ext cx="5537200" cy="457200"/>
        </p:xfrm>
        <a:graphic>
          <a:graphicData uri="http://schemas.openxmlformats.org/presentationml/2006/ole">
            <mc:AlternateContent xmlns:mc="http://schemas.openxmlformats.org/markup-compatibility/2006">
              <mc:Choice xmlns:v="urn:schemas-microsoft-com:vml" Requires="v">
                <p:oleObj spid="_x0000_s147053" name="公式" r:id="rId6" imgW="2768400" imgH="228600" progId="Equation.3">
                  <p:embed/>
                </p:oleObj>
              </mc:Choice>
              <mc:Fallback>
                <p:oleObj name="公式" r:id="rId6" imgW="2768400" imgH="228600" progId="Equation.3">
                  <p:embed/>
                  <p:pic>
                    <p:nvPicPr>
                      <p:cNvPr id="1024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113" y="3643313"/>
                        <a:ext cx="553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6" name="矩形 6"/>
          <p:cNvSpPr>
            <a:spLocks noChangeArrowheads="1"/>
          </p:cNvSpPr>
          <p:nvPr/>
        </p:nvSpPr>
        <p:spPr bwMode="auto">
          <a:xfrm>
            <a:off x="611188" y="285273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solidFill>
                  <a:schemeClr val="hlink"/>
                </a:solidFill>
                <a:latin typeface="楷体_GB2312" pitchFamily="49" charset="-122"/>
                <a:ea typeface="楷体_GB2312" pitchFamily="49" charset="-122"/>
              </a:rPr>
              <a:t>总损耗</a:t>
            </a:r>
            <a:endParaRPr kumimoji="0" lang="zh-CN" altLang="en-US" sz="2400"/>
          </a:p>
        </p:txBody>
      </p:sp>
      <p:sp>
        <p:nvSpPr>
          <p:cNvPr id="10247" name="Rectangle 15"/>
          <p:cNvSpPr>
            <a:spLocks noChangeArrowheads="1"/>
          </p:cNvSpPr>
          <p:nvPr/>
        </p:nvSpPr>
        <p:spPr bwMode="auto">
          <a:xfrm>
            <a:off x="7380288" y="2133600"/>
            <a:ext cx="1608137"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sp>
        <p:nvSpPr>
          <p:cNvPr id="10248" name="Rectangle 15"/>
          <p:cNvSpPr>
            <a:spLocks noChangeArrowheads="1"/>
          </p:cNvSpPr>
          <p:nvPr/>
        </p:nvSpPr>
        <p:spPr bwMode="auto">
          <a:xfrm>
            <a:off x="7215188" y="3671888"/>
            <a:ext cx="1608137"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graphicFrame>
        <p:nvGraphicFramePr>
          <p:cNvPr id="10244" name="Object 4"/>
          <p:cNvGraphicFramePr>
            <a:graphicFrameLocks noChangeAspect="1"/>
          </p:cNvGraphicFramePr>
          <p:nvPr/>
        </p:nvGraphicFramePr>
        <p:xfrm>
          <a:off x="611188" y="4437063"/>
          <a:ext cx="6197600" cy="457200"/>
        </p:xfrm>
        <a:graphic>
          <a:graphicData uri="http://schemas.openxmlformats.org/presentationml/2006/ole">
            <mc:AlternateContent xmlns:mc="http://schemas.openxmlformats.org/markup-compatibility/2006">
              <mc:Choice xmlns:v="urn:schemas-microsoft-com:vml" Requires="v">
                <p:oleObj spid="_x0000_s147054" name="公式" r:id="rId8" imgW="3098520" imgH="228600" progId="Equation.3">
                  <p:embed/>
                </p:oleObj>
              </mc:Choice>
              <mc:Fallback>
                <p:oleObj name="公式" r:id="rId8" imgW="3098520" imgH="228600" progId="Equation.3">
                  <p:embed/>
                  <p:pic>
                    <p:nvPicPr>
                      <p:cNvPr id="1024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4437063"/>
                        <a:ext cx="619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9" name="Rectangle 15"/>
          <p:cNvSpPr>
            <a:spLocks noChangeArrowheads="1"/>
          </p:cNvSpPr>
          <p:nvPr/>
        </p:nvSpPr>
        <p:spPr bwMode="auto">
          <a:xfrm>
            <a:off x="7215188" y="4386263"/>
            <a:ext cx="1608137"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=1GHz)</a:t>
            </a:r>
            <a:endParaRPr kumimoji="0" lang="zh-CN" altLang="en-US" sz="2000">
              <a:solidFill>
                <a:schemeClr val="hlink"/>
              </a:solidFill>
            </a:endParaRP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43</a:t>
            </a:fld>
            <a:endParaRPr lang="en-US" altLang="zh-CN"/>
          </a:p>
        </p:txBody>
      </p:sp>
    </p:spTree>
    <p:extLst>
      <p:ext uri="{BB962C8B-B14F-4D97-AF65-F5344CB8AC3E}">
        <p14:creationId xmlns:p14="http://schemas.microsoft.com/office/powerpoint/2010/main" val="11265790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74" name="内容占位符 2"/>
          <p:cNvSpPr>
            <a:spLocks noGrp="1"/>
          </p:cNvSpPr>
          <p:nvPr>
            <p:ph idx="4294967295"/>
          </p:nvPr>
        </p:nvSpPr>
        <p:spPr>
          <a:xfrm>
            <a:off x="900113" y="1196975"/>
            <a:ext cx="7772400" cy="1571625"/>
          </a:xfrm>
        </p:spPr>
        <p:txBody>
          <a:bodyPr/>
          <a:lstStyle/>
          <a:p>
            <a:r>
              <a:rPr lang="zh-CN" altLang="en-US" sz="2800" b="1" dirty="0" smtClean="0">
                <a:latin typeface="Times New Roman" panose="02020603050405020304" pitchFamily="18" charset="0"/>
              </a:rPr>
              <a:t>例</a:t>
            </a:r>
            <a:r>
              <a:rPr lang="en-US" altLang="zh-CN" sz="2800" b="1" dirty="0" smtClean="0">
                <a:latin typeface="Times New Roman" panose="02020603050405020304" pitchFamily="18" charset="0"/>
              </a:rPr>
              <a:t>2</a:t>
            </a:r>
            <a:r>
              <a:rPr lang="zh-CN" altLang="en-US" sz="2800" b="1" dirty="0" smtClean="0"/>
              <a:t>：微带设计</a:t>
            </a:r>
            <a:endParaRPr lang="en-US" altLang="zh-CN" sz="2800" b="1" dirty="0" smtClean="0"/>
          </a:p>
          <a:p>
            <a:pPr algn="just">
              <a:buFont typeface="Wingdings" panose="05000000000000000000" pitchFamily="2" charset="2"/>
              <a:buNone/>
            </a:pPr>
            <a:r>
              <a:rPr lang="zh-CN" altLang="en-US" sz="2800" b="1" dirty="0" smtClean="0">
                <a:latin typeface="Times New Roman" panose="02020603050405020304" pitchFamily="18" charset="0"/>
                <a:cs typeface="Times New Roman" panose="02020603050405020304" pitchFamily="18" charset="0"/>
              </a:rPr>
              <a:t>计算微带的宽度和长度，要求在</a:t>
            </a:r>
            <a:r>
              <a:rPr lang="en-US" altLang="zh-CN" sz="2800" b="1" dirty="0" smtClean="0">
                <a:latin typeface="Times New Roman" panose="02020603050405020304" pitchFamily="18" charset="0"/>
                <a:cs typeface="Times New Roman" panose="02020603050405020304" pitchFamily="18" charset="0"/>
              </a:rPr>
              <a:t>2.5GHz</a:t>
            </a:r>
            <a:r>
              <a:rPr lang="zh-CN" altLang="en-US" sz="2800" b="1" dirty="0" smtClean="0">
                <a:latin typeface="Times New Roman" panose="02020603050405020304" pitchFamily="18" charset="0"/>
                <a:cs typeface="Times New Roman" panose="02020603050405020304" pitchFamily="18" charset="0"/>
              </a:rPr>
              <a:t>时为</a:t>
            </a:r>
            <a:r>
              <a:rPr lang="en-US" altLang="zh-CN" sz="2800" b="1" dirty="0" smtClean="0">
                <a:latin typeface="Times New Roman" panose="02020603050405020304" pitchFamily="18" charset="0"/>
                <a:cs typeface="Times New Roman" panose="02020603050405020304" pitchFamily="18" charset="0"/>
              </a:rPr>
              <a:t>50</a:t>
            </a:r>
            <a:r>
              <a:rPr lang="el-GR" altLang="zh-CN" sz="2800" b="1" dirty="0" smtClean="0">
                <a:latin typeface="Times New Roman" panose="02020603050405020304" pitchFamily="18" charset="0"/>
                <a:cs typeface="Times New Roman" panose="02020603050405020304" pitchFamily="18" charset="0"/>
              </a:rPr>
              <a:t>Ω</a:t>
            </a:r>
            <a:endParaRPr lang="en-US" altLang="zh-CN" sz="2800" b="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None/>
            </a:pPr>
            <a:r>
              <a:rPr lang="zh-CN" altLang="en-US" sz="2800" b="1" dirty="0" smtClean="0">
                <a:latin typeface="Times New Roman" panose="02020603050405020304" pitchFamily="18" charset="0"/>
              </a:rPr>
              <a:t>阻抗和</a:t>
            </a:r>
            <a:r>
              <a:rPr lang="en-US" altLang="zh-CN" sz="2800" b="1" dirty="0" smtClean="0">
                <a:latin typeface="Times New Roman" panose="02020603050405020304" pitchFamily="18" charset="0"/>
              </a:rPr>
              <a:t>1</a:t>
            </a:r>
            <a:r>
              <a:rPr lang="zh-CN" altLang="en-US" sz="2800" b="1" dirty="0" smtClean="0">
                <a:latin typeface="Times New Roman" panose="02020603050405020304" pitchFamily="18" charset="0"/>
              </a:rPr>
              <a:t>／</a:t>
            </a:r>
            <a:r>
              <a:rPr lang="en-US" altLang="zh-CN" sz="2800" b="1" dirty="0" smtClean="0">
                <a:latin typeface="Times New Roman" panose="02020603050405020304" pitchFamily="18" charset="0"/>
              </a:rPr>
              <a:t>4</a:t>
            </a:r>
            <a:r>
              <a:rPr lang="zh-CN" altLang="en-US" sz="2800" b="1" dirty="0" smtClean="0">
                <a:latin typeface="Times New Roman" panose="02020603050405020304" pitchFamily="18" charset="0"/>
              </a:rPr>
              <a:t>波长。基片厚度</a:t>
            </a:r>
            <a:r>
              <a:rPr lang="en-US" altLang="zh-CN" sz="2800" b="1" dirty="0" smtClean="0">
                <a:latin typeface="Times New Roman" panose="02020603050405020304" pitchFamily="18" charset="0"/>
              </a:rPr>
              <a:t>0.127cm,</a:t>
            </a:r>
            <a:r>
              <a:rPr lang="el-GR" altLang="zh-CN" sz="2800" b="1" dirty="0" smtClean="0">
                <a:latin typeface="Times New Roman" panose="02020603050405020304" pitchFamily="18" charset="0"/>
                <a:cs typeface="Times New Roman" panose="02020603050405020304" pitchFamily="18" charset="0"/>
              </a:rPr>
              <a:t>ε</a:t>
            </a:r>
            <a:r>
              <a:rPr lang="en-US" altLang="zh-CN" sz="2800" b="1" dirty="0" smtClean="0">
                <a:latin typeface="Times New Roman" panose="02020603050405020304" pitchFamily="18" charset="0"/>
              </a:rPr>
              <a:t>r=2.2</a:t>
            </a:r>
            <a:r>
              <a:rPr lang="zh-CN" altLang="en-US" sz="2800" b="1" dirty="0" smtClean="0">
                <a:latin typeface="Times New Roman" panose="02020603050405020304" pitchFamily="18" charset="0"/>
              </a:rPr>
              <a:t>。</a:t>
            </a:r>
          </a:p>
        </p:txBody>
      </p:sp>
      <p:sp>
        <p:nvSpPr>
          <p:cNvPr id="4" name="内容占位符 2"/>
          <p:cNvSpPr txBox="1">
            <a:spLocks/>
          </p:cNvSpPr>
          <p:nvPr/>
        </p:nvSpPr>
        <p:spPr bwMode="auto">
          <a:xfrm>
            <a:off x="888390" y="2751932"/>
            <a:ext cx="7696200" cy="611188"/>
          </a:xfrm>
          <a:prstGeom prst="rect">
            <a:avLst/>
          </a:prstGeom>
          <a:noFill/>
          <a:ln w="9525">
            <a:noFill/>
            <a:miter lim="800000"/>
            <a:headEnd/>
            <a:tailEnd/>
          </a:ln>
        </p:spPr>
        <p:txBody>
          <a:bodyPr/>
          <a:lstStyle/>
          <a:p>
            <a:pPr algn="l" eaLnBrk="0" hangingPunct="0">
              <a:spcBef>
                <a:spcPct val="20000"/>
              </a:spcBef>
              <a:buClr>
                <a:schemeClr val="accent2"/>
              </a:buClr>
              <a:buSzPct val="150000"/>
              <a:defRPr/>
            </a:pPr>
            <a:r>
              <a:rPr lang="zh-CN" altLang="en-US" sz="2800" b="1" dirty="0" smtClean="0">
                <a:latin typeface="Times New Roman" panose="02020603050405020304" pitchFamily="18" charset="0"/>
                <a:ea typeface="+mn-ea"/>
              </a:rPr>
              <a:t>解</a:t>
            </a:r>
            <a:r>
              <a:rPr lang="en-US" altLang="zh-CN" sz="2800" b="1" dirty="0" smtClean="0">
                <a:latin typeface="Times New Roman" panose="02020603050405020304" pitchFamily="18" charset="0"/>
                <a:ea typeface="+mn-ea"/>
              </a:rPr>
              <a:t>:</a:t>
            </a:r>
            <a:endParaRPr lang="zh-CN" altLang="en-US" sz="2800" b="1" dirty="0">
              <a:latin typeface="Times New Roman" panose="02020603050405020304" pitchFamily="18" charset="0"/>
              <a:ea typeface="+mn-ea"/>
            </a:endParaRPr>
          </a:p>
        </p:txBody>
      </p:sp>
      <p:sp>
        <p:nvSpPr>
          <p:cNvPr id="11276" name="Rectangle 15"/>
          <p:cNvSpPr>
            <a:spLocks noChangeArrowheads="1"/>
          </p:cNvSpPr>
          <p:nvPr/>
        </p:nvSpPr>
        <p:spPr bwMode="auto">
          <a:xfrm>
            <a:off x="928688" y="3214688"/>
            <a:ext cx="46085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ea typeface="楷体_GB2312" pitchFamily="49" charset="-122"/>
                <a:cs typeface="Times New Roman" panose="02020603050405020304" pitchFamily="18" charset="0"/>
              </a:rPr>
              <a:t>猜测</a:t>
            </a:r>
            <a:r>
              <a:rPr kumimoji="0" lang="en-US" altLang="zh-CN">
                <a:solidFill>
                  <a:schemeClr val="hlink"/>
                </a:solidFill>
                <a:ea typeface="楷体_GB2312" pitchFamily="49" charset="-122"/>
                <a:cs typeface="Times New Roman" panose="02020603050405020304" pitchFamily="18" charset="0"/>
              </a:rPr>
              <a:t>W/d&gt;2,</a:t>
            </a:r>
            <a:r>
              <a:rPr kumimoji="0" lang="zh-CN" altLang="en-US">
                <a:solidFill>
                  <a:schemeClr val="hlink"/>
                </a:solidFill>
                <a:ea typeface="楷体_GB2312" pitchFamily="49" charset="-122"/>
                <a:cs typeface="Times New Roman" panose="02020603050405020304" pitchFamily="18" charset="0"/>
              </a:rPr>
              <a:t>根据前述公式有</a:t>
            </a:r>
          </a:p>
        </p:txBody>
      </p:sp>
      <p:graphicFrame>
        <p:nvGraphicFramePr>
          <p:cNvPr id="11266" name="Object 4"/>
          <p:cNvGraphicFramePr>
            <a:graphicFrameLocks noChangeAspect="1"/>
          </p:cNvGraphicFramePr>
          <p:nvPr/>
        </p:nvGraphicFramePr>
        <p:xfrm>
          <a:off x="1939925" y="3857625"/>
          <a:ext cx="1320800" cy="355600"/>
        </p:xfrm>
        <a:graphic>
          <a:graphicData uri="http://schemas.openxmlformats.org/presentationml/2006/ole">
            <mc:AlternateContent xmlns:mc="http://schemas.openxmlformats.org/markup-compatibility/2006">
              <mc:Choice xmlns:v="urn:schemas-microsoft-com:vml" Requires="v">
                <p:oleObj spid="_x0000_s198258" name="公式" r:id="rId4" imgW="660240" imgH="177480" progId="Equation.3">
                  <p:embed/>
                </p:oleObj>
              </mc:Choice>
              <mc:Fallback>
                <p:oleObj name="公式" r:id="rId4" imgW="660240" imgH="177480" progId="Equation.3">
                  <p:embed/>
                  <p:pic>
                    <p:nvPicPr>
                      <p:cNvPr id="1126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39925" y="3857625"/>
                        <a:ext cx="13208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7" name="Object 3"/>
          <p:cNvGraphicFramePr>
            <a:graphicFrameLocks noChangeAspect="1"/>
          </p:cNvGraphicFramePr>
          <p:nvPr/>
        </p:nvGraphicFramePr>
        <p:xfrm>
          <a:off x="3983038" y="3846513"/>
          <a:ext cx="3911600" cy="355600"/>
        </p:xfrm>
        <a:graphic>
          <a:graphicData uri="http://schemas.openxmlformats.org/presentationml/2006/ole">
            <mc:AlternateContent xmlns:mc="http://schemas.openxmlformats.org/markup-compatibility/2006">
              <mc:Choice xmlns:v="urn:schemas-microsoft-com:vml" Requires="v">
                <p:oleObj spid="_x0000_s198259" name="公式" r:id="rId6" imgW="1955520" imgH="177480" progId="Equation.3">
                  <p:embed/>
                </p:oleObj>
              </mc:Choice>
              <mc:Fallback>
                <p:oleObj name="公式" r:id="rId6" imgW="1955520" imgH="177480" progId="Equation.3">
                  <p:embed/>
                  <p:pic>
                    <p:nvPicPr>
                      <p:cNvPr id="1126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83038" y="3846513"/>
                        <a:ext cx="3911600" cy="355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1277" name="Rectangle 15"/>
          <p:cNvSpPr>
            <a:spLocks noChangeArrowheads="1"/>
          </p:cNvSpPr>
          <p:nvPr/>
        </p:nvSpPr>
        <p:spPr bwMode="auto">
          <a:xfrm>
            <a:off x="1143000" y="4286250"/>
            <a:ext cx="728662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ea typeface="楷体_GB2312" pitchFamily="49" charset="-122"/>
                <a:cs typeface="Times New Roman" panose="02020603050405020304" pitchFamily="18" charset="0"/>
              </a:rPr>
              <a:t>上述结果满足假设的</a:t>
            </a:r>
            <a:r>
              <a:rPr kumimoji="0" lang="en-US" altLang="zh-CN">
                <a:solidFill>
                  <a:schemeClr val="hlink"/>
                </a:solidFill>
                <a:ea typeface="楷体_GB2312" pitchFamily="49" charset="-122"/>
                <a:cs typeface="Times New Roman" panose="02020603050405020304" pitchFamily="18" charset="0"/>
              </a:rPr>
              <a:t>W/d&gt;2</a:t>
            </a:r>
            <a:r>
              <a:rPr kumimoji="0" lang="zh-CN" altLang="en-US">
                <a:solidFill>
                  <a:schemeClr val="hlink"/>
                </a:solidFill>
                <a:ea typeface="楷体_GB2312" pitchFamily="49" charset="-122"/>
                <a:cs typeface="Times New Roman" panose="02020603050405020304" pitchFamily="18" charset="0"/>
              </a:rPr>
              <a:t>。再计算</a:t>
            </a:r>
          </a:p>
        </p:txBody>
      </p:sp>
      <p:graphicFrame>
        <p:nvGraphicFramePr>
          <p:cNvPr id="11268" name="Object 8"/>
          <p:cNvGraphicFramePr>
            <a:graphicFrameLocks noChangeAspect="1"/>
          </p:cNvGraphicFramePr>
          <p:nvPr/>
        </p:nvGraphicFramePr>
        <p:xfrm>
          <a:off x="1176338" y="4857750"/>
          <a:ext cx="1244600" cy="457200"/>
        </p:xfrm>
        <a:graphic>
          <a:graphicData uri="http://schemas.openxmlformats.org/presentationml/2006/ole">
            <mc:AlternateContent xmlns:mc="http://schemas.openxmlformats.org/markup-compatibility/2006">
              <mc:Choice xmlns:v="urn:schemas-microsoft-com:vml" Requires="v">
                <p:oleObj spid="_x0000_s198260" name="公式" r:id="rId8" imgW="622080" imgH="228600" progId="Equation.3">
                  <p:embed/>
                </p:oleObj>
              </mc:Choice>
              <mc:Fallback>
                <p:oleObj name="公式" r:id="rId8" imgW="622080" imgH="228600" progId="Equation.3">
                  <p:embed/>
                  <p:pic>
                    <p:nvPicPr>
                      <p:cNvPr id="11268"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76338" y="4857750"/>
                        <a:ext cx="1244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69" name="Object 5"/>
          <p:cNvGraphicFramePr>
            <a:graphicFrameLocks noChangeAspect="1"/>
          </p:cNvGraphicFramePr>
          <p:nvPr/>
        </p:nvGraphicFramePr>
        <p:xfrm>
          <a:off x="3457575" y="3878263"/>
          <a:ext cx="381000" cy="304800"/>
        </p:xfrm>
        <a:graphic>
          <a:graphicData uri="http://schemas.openxmlformats.org/presentationml/2006/ole">
            <mc:AlternateContent xmlns:mc="http://schemas.openxmlformats.org/markup-compatibility/2006">
              <mc:Choice xmlns:v="urn:schemas-microsoft-com:vml" Requires="v">
                <p:oleObj spid="_x0000_s198261" name="Equation" r:id="rId10" imgW="190440" imgH="152280" progId="Equation.3">
                  <p:embed/>
                </p:oleObj>
              </mc:Choice>
              <mc:Fallback>
                <p:oleObj name="Equation" r:id="rId10" imgW="190440" imgH="152280" progId="Equation.3">
                  <p:embed/>
                  <p:pic>
                    <p:nvPicPr>
                      <p:cNvPr id="11269" name="Object 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57575" y="3878263"/>
                        <a:ext cx="381000" cy="304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0" name="Object 6"/>
          <p:cNvGraphicFramePr>
            <a:graphicFrameLocks noChangeAspect="1"/>
          </p:cNvGraphicFramePr>
          <p:nvPr/>
        </p:nvGraphicFramePr>
        <p:xfrm>
          <a:off x="2559050" y="4922838"/>
          <a:ext cx="406400" cy="279400"/>
        </p:xfrm>
        <a:graphic>
          <a:graphicData uri="http://schemas.openxmlformats.org/presentationml/2006/ole">
            <mc:AlternateContent xmlns:mc="http://schemas.openxmlformats.org/markup-compatibility/2006">
              <mc:Choice xmlns:v="urn:schemas-microsoft-com:vml" Requires="v">
                <p:oleObj spid="_x0000_s198262" name="公式" r:id="rId12" imgW="203040" imgH="139680" progId="Equation.3">
                  <p:embed/>
                </p:oleObj>
              </mc:Choice>
              <mc:Fallback>
                <p:oleObj name="公式" r:id="rId12" imgW="203040" imgH="139680" progId="Equation.3">
                  <p:embed/>
                  <p:pic>
                    <p:nvPicPr>
                      <p:cNvPr id="11270" name="Object 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9050" y="4922838"/>
                        <a:ext cx="406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1" name="Object 7"/>
          <p:cNvGraphicFramePr>
            <a:graphicFrameLocks noChangeAspect="1"/>
          </p:cNvGraphicFramePr>
          <p:nvPr/>
        </p:nvGraphicFramePr>
        <p:xfrm>
          <a:off x="2978150" y="4878388"/>
          <a:ext cx="1320800" cy="406400"/>
        </p:xfrm>
        <a:graphic>
          <a:graphicData uri="http://schemas.openxmlformats.org/presentationml/2006/ole">
            <mc:AlternateContent xmlns:mc="http://schemas.openxmlformats.org/markup-compatibility/2006">
              <mc:Choice xmlns:v="urn:schemas-microsoft-com:vml" Requires="v">
                <p:oleObj spid="_x0000_s198263" name="公式" r:id="rId14" imgW="660240" imgH="203040" progId="Equation.3">
                  <p:embed/>
                </p:oleObj>
              </mc:Choice>
              <mc:Fallback>
                <p:oleObj name="公式" r:id="rId14" imgW="660240" imgH="203040" progId="Equation.3">
                  <p:embed/>
                  <p:pic>
                    <p:nvPicPr>
                      <p:cNvPr id="11271" name="Object 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978150" y="4878388"/>
                        <a:ext cx="13208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2" name="Object 8"/>
          <p:cNvGraphicFramePr>
            <a:graphicFrameLocks noChangeAspect="1"/>
          </p:cNvGraphicFramePr>
          <p:nvPr/>
        </p:nvGraphicFramePr>
        <p:xfrm>
          <a:off x="1844675" y="5584825"/>
          <a:ext cx="406400" cy="279400"/>
        </p:xfrm>
        <a:graphic>
          <a:graphicData uri="http://schemas.openxmlformats.org/presentationml/2006/ole">
            <mc:AlternateContent xmlns:mc="http://schemas.openxmlformats.org/markup-compatibility/2006">
              <mc:Choice xmlns:v="urn:schemas-microsoft-com:vml" Requires="v">
                <p:oleObj spid="_x0000_s198264" name="公式" r:id="rId16" imgW="203040" imgH="139680" progId="Equation.3">
                  <p:embed/>
                </p:oleObj>
              </mc:Choice>
              <mc:Fallback>
                <p:oleObj name="公式" r:id="rId16" imgW="203040" imgH="139680" progId="Equation.3">
                  <p:embed/>
                  <p:pic>
                    <p:nvPicPr>
                      <p:cNvPr id="11272" name="Object 8"/>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844675" y="5584825"/>
                        <a:ext cx="406400" cy="279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1273" name="Object 9"/>
          <p:cNvGraphicFramePr>
            <a:graphicFrameLocks noChangeAspect="1"/>
          </p:cNvGraphicFramePr>
          <p:nvPr/>
        </p:nvGraphicFramePr>
        <p:xfrm>
          <a:off x="2411413" y="5516563"/>
          <a:ext cx="2946400" cy="406400"/>
        </p:xfrm>
        <a:graphic>
          <a:graphicData uri="http://schemas.openxmlformats.org/presentationml/2006/ole">
            <mc:AlternateContent xmlns:mc="http://schemas.openxmlformats.org/markup-compatibility/2006">
              <mc:Choice xmlns:v="urn:schemas-microsoft-com:vml" Requires="v">
                <p:oleObj spid="_x0000_s198265" name="公式" r:id="rId18" imgW="1473120" imgH="203040" progId="Equation.3">
                  <p:embed/>
                </p:oleObj>
              </mc:Choice>
              <mc:Fallback>
                <p:oleObj name="公式" r:id="rId18" imgW="1473120" imgH="203040" progId="Equation.3">
                  <p:embed/>
                  <p:pic>
                    <p:nvPicPr>
                      <p:cNvPr id="11273" name="Object 9"/>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2411413" y="5516563"/>
                        <a:ext cx="2946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44</a:t>
            </a:fld>
            <a:endParaRPr lang="en-US" altLang="zh-CN"/>
          </a:p>
        </p:txBody>
      </p:sp>
    </p:spTree>
    <p:extLst>
      <p:ext uri="{BB962C8B-B14F-4D97-AF65-F5344CB8AC3E}">
        <p14:creationId xmlns:p14="http://schemas.microsoft.com/office/powerpoint/2010/main" val="310819906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725" y="1285875"/>
            <a:ext cx="4867275"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40963" name="标题 1"/>
          <p:cNvSpPr>
            <a:spLocks noGrp="1"/>
          </p:cNvSpPr>
          <p:nvPr>
            <p:ph type="title" idx="4294967295"/>
          </p:nvPr>
        </p:nvSpPr>
        <p:spPr>
          <a:xfrm>
            <a:off x="196961" y="18021"/>
            <a:ext cx="7793037" cy="1143000"/>
          </a:xfrm>
        </p:spPr>
        <p:txBody>
          <a:bodyPr anchor="ct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计算工具</a:t>
            </a:r>
          </a:p>
        </p:txBody>
      </p:sp>
      <p:sp>
        <p:nvSpPr>
          <p:cNvPr id="40964" name="内容占位符 2"/>
          <p:cNvSpPr>
            <a:spLocks noGrp="1"/>
          </p:cNvSpPr>
          <p:nvPr>
            <p:ph idx="4294967295"/>
          </p:nvPr>
        </p:nvSpPr>
        <p:spPr>
          <a:xfrm>
            <a:off x="214313" y="1103313"/>
            <a:ext cx="3929062" cy="2325687"/>
          </a:xfrm>
        </p:spPr>
        <p:txBody>
          <a:bodyPr/>
          <a:lstStyle/>
          <a:p>
            <a:pPr algn="just"/>
            <a:r>
              <a:rPr lang="zh-CN" altLang="en-US" sz="2400" b="1" dirty="0" smtClean="0">
                <a:latin typeface="Times New Roman" panose="02020603050405020304" pitchFamily="18" charset="0"/>
                <a:ea typeface="楷体_GB2312" pitchFamily="49" charset="-122"/>
                <a:cs typeface="Times New Roman" panose="02020603050405020304" pitchFamily="18" charset="0"/>
              </a:rPr>
              <a:t>一些有用的计算工具：</a:t>
            </a:r>
            <a:r>
              <a:rPr lang="en-US" altLang="zh-CN" sz="2400" b="1" dirty="0" smtClean="0">
                <a:latin typeface="Times New Roman" panose="02020603050405020304" pitchFamily="18" charset="0"/>
                <a:ea typeface="楷体_GB2312" pitchFamily="49" charset="-122"/>
                <a:cs typeface="Times New Roman" panose="02020603050405020304" pitchFamily="18" charset="0"/>
              </a:rPr>
              <a:t>APPCAD</a:t>
            </a:r>
            <a:r>
              <a:rPr lang="zh-CN" altLang="en-US" sz="2400" b="1" dirty="0" smtClean="0">
                <a:latin typeface="Times New Roman" panose="02020603050405020304" pitchFamily="18" charset="0"/>
                <a:ea typeface="楷体_GB2312" pitchFamily="49" charset="-122"/>
                <a:cs typeface="Times New Roman" panose="02020603050405020304" pitchFamily="18" charset="0"/>
              </a:rPr>
              <a:t>，</a:t>
            </a:r>
            <a:r>
              <a:rPr lang="en-US" altLang="zh-CN" sz="2400" b="1" dirty="0" smtClean="0">
                <a:latin typeface="Times New Roman" panose="02020603050405020304" pitchFamily="18" charset="0"/>
                <a:ea typeface="楷体_GB2312" pitchFamily="49" charset="-122"/>
                <a:cs typeface="Times New Roman" panose="02020603050405020304" pitchFamily="18" charset="0"/>
              </a:rPr>
              <a:t>ADS</a:t>
            </a:r>
            <a:r>
              <a:rPr lang="zh-CN" altLang="en-US" sz="2400" b="1" dirty="0" smtClean="0">
                <a:latin typeface="Times New Roman" panose="02020603050405020304" pitchFamily="18" charset="0"/>
                <a:ea typeface="楷体_GB2312" pitchFamily="49" charset="-122"/>
                <a:cs typeface="Times New Roman" panose="02020603050405020304" pitchFamily="18" charset="0"/>
              </a:rPr>
              <a:t>的</a:t>
            </a:r>
            <a:r>
              <a:rPr lang="en-US" altLang="zh-CN" sz="2400" b="1" dirty="0" err="1" smtClean="0">
                <a:latin typeface="Times New Roman" panose="02020603050405020304" pitchFamily="18" charset="0"/>
                <a:ea typeface="楷体_GB2312" pitchFamily="49" charset="-122"/>
                <a:cs typeface="Times New Roman" panose="02020603050405020304" pitchFamily="18" charset="0"/>
              </a:rPr>
              <a:t>linecalc</a:t>
            </a:r>
            <a:r>
              <a:rPr lang="en-US" altLang="zh-CN" sz="2400" b="1" dirty="0" smtClean="0">
                <a:latin typeface="Times New Roman" panose="02020603050405020304" pitchFamily="18" charset="0"/>
                <a:ea typeface="楷体_GB2312" pitchFamily="49" charset="-122"/>
                <a:cs typeface="Times New Roman" panose="02020603050405020304" pitchFamily="18" charset="0"/>
              </a:rPr>
              <a:t>, CST</a:t>
            </a:r>
            <a:r>
              <a:rPr lang="zh-CN" altLang="en-US" sz="2400" b="1" dirty="0" smtClean="0">
                <a:latin typeface="Times New Roman" panose="02020603050405020304" pitchFamily="18" charset="0"/>
                <a:ea typeface="楷体_GB2312" pitchFamily="49" charset="-122"/>
                <a:cs typeface="Times New Roman" panose="02020603050405020304" pitchFamily="18" charset="0"/>
              </a:rPr>
              <a:t>的线计算工具等。</a:t>
            </a:r>
          </a:p>
        </p:txBody>
      </p:sp>
      <p:pic>
        <p:nvPicPr>
          <p:cNvPr id="4096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2687638"/>
            <a:ext cx="4357688"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4096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213" y="3163888"/>
            <a:ext cx="4633912"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45</a:t>
            </a:fld>
            <a:endParaRPr lang="en-US" altLang="zh-CN"/>
          </a:p>
        </p:txBody>
      </p:sp>
    </p:spTree>
    <p:extLst>
      <p:ext uri="{BB962C8B-B14F-4D97-AF65-F5344CB8AC3E}">
        <p14:creationId xmlns:p14="http://schemas.microsoft.com/office/powerpoint/2010/main" val="1368878511"/>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67713" y="120353"/>
            <a:ext cx="8229600" cy="1143000"/>
          </a:xfrm>
        </p:spPr>
        <p:txBody>
          <a:bodyP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微带线走线原则</a:t>
            </a:r>
          </a:p>
        </p:txBody>
      </p:sp>
      <p:sp>
        <p:nvSpPr>
          <p:cNvPr id="401411" name="Rectangle 3"/>
          <p:cNvSpPr>
            <a:spLocks noGrp="1" noChangeArrowheads="1"/>
          </p:cNvSpPr>
          <p:nvPr>
            <p:ph type="body" idx="1"/>
          </p:nvPr>
        </p:nvSpPr>
        <p:spPr>
          <a:xfrm>
            <a:off x="755650" y="1268413"/>
            <a:ext cx="7772400" cy="2160587"/>
          </a:xfrm>
        </p:spPr>
        <p:txBody>
          <a:bodyPr/>
          <a:lstStyle/>
          <a:p>
            <a:r>
              <a:rPr lang="zh-CN" altLang="en-US" sz="2800" b="1" smtClean="0"/>
              <a:t>走线的风格；</a:t>
            </a:r>
          </a:p>
          <a:p>
            <a:r>
              <a:rPr lang="zh-CN" altLang="en-US" sz="2800" b="1" smtClean="0"/>
              <a:t>走线的拐角；</a:t>
            </a:r>
          </a:p>
          <a:p>
            <a:r>
              <a:rPr lang="zh-CN" altLang="en-US" sz="2800" b="1" smtClean="0"/>
              <a:t>优先画相邻的走线；</a:t>
            </a:r>
          </a:p>
          <a:p>
            <a:r>
              <a:rPr lang="zh-CN" altLang="en-US" sz="2800" b="1" smtClean="0"/>
              <a:t>走线的平滑处理；</a:t>
            </a:r>
          </a:p>
        </p:txBody>
      </p:sp>
      <p:sp>
        <p:nvSpPr>
          <p:cNvPr id="401412" name="Rectangle 4"/>
          <p:cNvSpPr>
            <a:spLocks noChangeArrowheads="1"/>
          </p:cNvSpPr>
          <p:nvPr/>
        </p:nvSpPr>
        <p:spPr bwMode="auto">
          <a:xfrm>
            <a:off x="900113" y="3644900"/>
            <a:ext cx="34559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zh-CN" altLang="en-US">
                <a:latin typeface="Tahoma" panose="020B0604030504040204" pitchFamily="34" charset="0"/>
              </a:rPr>
              <a:t>结论：</a:t>
            </a:r>
          </a:p>
          <a:p>
            <a:pPr algn="l">
              <a:spcBef>
                <a:spcPct val="20000"/>
              </a:spcBef>
              <a:buClr>
                <a:schemeClr val="folHlink"/>
              </a:buClr>
              <a:buSzPct val="60000"/>
              <a:buFont typeface="Wingdings" panose="05000000000000000000" pitchFamily="2" charset="2"/>
              <a:buChar char="n"/>
            </a:pPr>
            <a:r>
              <a:rPr lang="zh-CN" altLang="en-US">
                <a:latin typeface="Tahoma" panose="020B0604030504040204" pitchFamily="34" charset="0"/>
              </a:rPr>
              <a:t>尽可能短；</a:t>
            </a:r>
          </a:p>
          <a:p>
            <a:pPr algn="l">
              <a:spcBef>
                <a:spcPct val="20000"/>
              </a:spcBef>
              <a:buClr>
                <a:schemeClr val="folHlink"/>
              </a:buClr>
              <a:buSzPct val="60000"/>
              <a:buFont typeface="Wingdings" panose="05000000000000000000" pitchFamily="2" charset="2"/>
              <a:buChar char="n"/>
            </a:pPr>
            <a:r>
              <a:rPr lang="zh-CN" altLang="en-US">
                <a:latin typeface="Tahoma" panose="020B0604030504040204" pitchFamily="34" charset="0"/>
              </a:rPr>
              <a:t>尽可能平滑；</a:t>
            </a:r>
          </a:p>
          <a:p>
            <a:pPr algn="l">
              <a:spcBef>
                <a:spcPct val="20000"/>
              </a:spcBef>
              <a:buClr>
                <a:schemeClr val="folHlink"/>
              </a:buClr>
              <a:buSzPct val="60000"/>
              <a:buFont typeface="Wingdings" panose="05000000000000000000" pitchFamily="2" charset="2"/>
              <a:buChar char="n"/>
            </a:pPr>
            <a:r>
              <a:rPr lang="zh-CN" altLang="en-US">
                <a:latin typeface="Tahoma" panose="020B0604030504040204" pitchFamily="34" charset="0"/>
              </a:rPr>
              <a:t>尽可能正交；</a:t>
            </a:r>
          </a:p>
        </p:txBody>
      </p:sp>
      <p:grpSp>
        <p:nvGrpSpPr>
          <p:cNvPr id="2" name="Group 6"/>
          <p:cNvGrpSpPr>
            <a:grpSpLocks/>
          </p:cNvGrpSpPr>
          <p:nvPr/>
        </p:nvGrpSpPr>
        <p:grpSpPr bwMode="auto">
          <a:xfrm>
            <a:off x="4122738" y="1341438"/>
            <a:ext cx="5021262" cy="1114425"/>
            <a:chOff x="2710" y="7585"/>
            <a:chExt cx="7907" cy="1754"/>
          </a:xfrm>
        </p:grpSpPr>
        <p:sp>
          <p:nvSpPr>
            <p:cNvPr id="42052" name="Line 7"/>
            <p:cNvSpPr>
              <a:spLocks noChangeShapeType="1"/>
            </p:cNvSpPr>
            <p:nvPr/>
          </p:nvSpPr>
          <p:spPr bwMode="auto">
            <a:xfrm>
              <a:off x="3234" y="7767"/>
              <a:ext cx="936" cy="0"/>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3" name="Line 8"/>
            <p:cNvSpPr>
              <a:spLocks noChangeShapeType="1"/>
            </p:cNvSpPr>
            <p:nvPr/>
          </p:nvSpPr>
          <p:spPr bwMode="auto">
            <a:xfrm>
              <a:off x="4080" y="7722"/>
              <a:ext cx="288" cy="288"/>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4" name="Line 9"/>
            <p:cNvSpPr>
              <a:spLocks noChangeShapeType="1"/>
            </p:cNvSpPr>
            <p:nvPr/>
          </p:nvSpPr>
          <p:spPr bwMode="auto">
            <a:xfrm>
              <a:off x="4335" y="7936"/>
              <a:ext cx="0" cy="1037"/>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5" name="Line 10"/>
            <p:cNvSpPr>
              <a:spLocks noChangeShapeType="1"/>
            </p:cNvSpPr>
            <p:nvPr/>
          </p:nvSpPr>
          <p:spPr bwMode="auto">
            <a:xfrm>
              <a:off x="4305" y="8891"/>
              <a:ext cx="288" cy="288"/>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6" name="Line 11"/>
            <p:cNvSpPr>
              <a:spLocks noChangeShapeType="1"/>
            </p:cNvSpPr>
            <p:nvPr/>
          </p:nvSpPr>
          <p:spPr bwMode="auto">
            <a:xfrm>
              <a:off x="4506" y="9136"/>
              <a:ext cx="1670" cy="0"/>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7" name="Oval 12"/>
            <p:cNvSpPr>
              <a:spLocks noChangeArrowheads="1"/>
            </p:cNvSpPr>
            <p:nvPr/>
          </p:nvSpPr>
          <p:spPr bwMode="auto">
            <a:xfrm>
              <a:off x="3134" y="770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58" name="Oval 13"/>
            <p:cNvSpPr>
              <a:spLocks noChangeArrowheads="1"/>
            </p:cNvSpPr>
            <p:nvPr/>
          </p:nvSpPr>
          <p:spPr bwMode="auto">
            <a:xfrm>
              <a:off x="6097" y="905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59" name="Text Box 14"/>
            <p:cNvSpPr txBox="1">
              <a:spLocks noChangeArrowheads="1"/>
            </p:cNvSpPr>
            <p:nvPr/>
          </p:nvSpPr>
          <p:spPr bwMode="auto">
            <a:xfrm>
              <a:off x="2710" y="7585"/>
              <a:ext cx="39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A</a:t>
              </a:r>
              <a:endParaRPr lang="en-US" altLang="zh-CN"/>
            </a:p>
          </p:txBody>
        </p:sp>
        <p:sp>
          <p:nvSpPr>
            <p:cNvPr id="42060" name="Text Box 15"/>
            <p:cNvSpPr txBox="1">
              <a:spLocks noChangeArrowheads="1"/>
            </p:cNvSpPr>
            <p:nvPr/>
          </p:nvSpPr>
          <p:spPr bwMode="auto">
            <a:xfrm>
              <a:off x="6316" y="8953"/>
              <a:ext cx="37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B</a:t>
              </a:r>
              <a:endParaRPr lang="en-US" altLang="zh-CN"/>
            </a:p>
          </p:txBody>
        </p:sp>
        <p:sp>
          <p:nvSpPr>
            <p:cNvPr id="42061" name="Line 16"/>
            <p:cNvSpPr>
              <a:spLocks noChangeShapeType="1"/>
            </p:cNvSpPr>
            <p:nvPr/>
          </p:nvSpPr>
          <p:spPr bwMode="auto">
            <a:xfrm>
              <a:off x="7215" y="7816"/>
              <a:ext cx="2804" cy="1277"/>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2" name="Text Box 17"/>
            <p:cNvSpPr txBox="1">
              <a:spLocks noChangeArrowheads="1"/>
            </p:cNvSpPr>
            <p:nvPr/>
          </p:nvSpPr>
          <p:spPr bwMode="auto">
            <a:xfrm>
              <a:off x="6633" y="7585"/>
              <a:ext cx="39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A</a:t>
              </a:r>
              <a:endParaRPr lang="en-US" altLang="zh-CN"/>
            </a:p>
          </p:txBody>
        </p:sp>
        <p:sp>
          <p:nvSpPr>
            <p:cNvPr id="42063" name="Text Box 18"/>
            <p:cNvSpPr txBox="1">
              <a:spLocks noChangeArrowheads="1"/>
            </p:cNvSpPr>
            <p:nvPr/>
          </p:nvSpPr>
          <p:spPr bwMode="auto">
            <a:xfrm>
              <a:off x="10238" y="8953"/>
              <a:ext cx="37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B</a:t>
              </a:r>
              <a:endParaRPr lang="en-US" altLang="zh-CN"/>
            </a:p>
          </p:txBody>
        </p:sp>
        <p:sp>
          <p:nvSpPr>
            <p:cNvPr id="42064" name="Oval 19"/>
            <p:cNvSpPr>
              <a:spLocks noChangeArrowheads="1"/>
            </p:cNvSpPr>
            <p:nvPr/>
          </p:nvSpPr>
          <p:spPr bwMode="auto">
            <a:xfrm>
              <a:off x="7087" y="7718"/>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65" name="Oval 20"/>
            <p:cNvSpPr>
              <a:spLocks noChangeArrowheads="1"/>
            </p:cNvSpPr>
            <p:nvPr/>
          </p:nvSpPr>
          <p:spPr bwMode="auto">
            <a:xfrm>
              <a:off x="10004" y="905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 name="Group 23"/>
          <p:cNvGrpSpPr>
            <a:grpSpLocks/>
          </p:cNvGrpSpPr>
          <p:nvPr/>
        </p:nvGrpSpPr>
        <p:grpSpPr bwMode="auto">
          <a:xfrm>
            <a:off x="3995738" y="2924175"/>
            <a:ext cx="5045075" cy="1254125"/>
            <a:chOff x="2340" y="11065"/>
            <a:chExt cx="7946" cy="1974"/>
          </a:xfrm>
        </p:grpSpPr>
        <p:sp>
          <p:nvSpPr>
            <p:cNvPr id="42032" name="Text Box 24"/>
            <p:cNvSpPr txBox="1">
              <a:spLocks noChangeArrowheads="1"/>
            </p:cNvSpPr>
            <p:nvPr/>
          </p:nvSpPr>
          <p:spPr bwMode="auto">
            <a:xfrm>
              <a:off x="4680" y="12600"/>
              <a:ext cx="38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B</a:t>
              </a:r>
              <a:endParaRPr lang="en-US" altLang="zh-CN"/>
            </a:p>
          </p:txBody>
        </p:sp>
        <p:sp>
          <p:nvSpPr>
            <p:cNvPr id="42033" name="Line 25"/>
            <p:cNvSpPr>
              <a:spLocks noChangeShapeType="1"/>
            </p:cNvSpPr>
            <p:nvPr/>
          </p:nvSpPr>
          <p:spPr bwMode="auto">
            <a:xfrm>
              <a:off x="2929" y="11342"/>
              <a:ext cx="810" cy="0"/>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4" name="Line 26"/>
            <p:cNvSpPr>
              <a:spLocks noChangeShapeType="1"/>
            </p:cNvSpPr>
            <p:nvPr/>
          </p:nvSpPr>
          <p:spPr bwMode="auto">
            <a:xfrm>
              <a:off x="4459" y="12079"/>
              <a:ext cx="0" cy="737"/>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5" name="Oval 27"/>
            <p:cNvSpPr>
              <a:spLocks noChangeArrowheads="1"/>
            </p:cNvSpPr>
            <p:nvPr/>
          </p:nvSpPr>
          <p:spPr bwMode="auto">
            <a:xfrm>
              <a:off x="2798" y="11275"/>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36" name="Oval 28"/>
            <p:cNvSpPr>
              <a:spLocks noChangeArrowheads="1"/>
            </p:cNvSpPr>
            <p:nvPr/>
          </p:nvSpPr>
          <p:spPr bwMode="auto">
            <a:xfrm>
              <a:off x="4367" y="1272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37" name="Text Box 29"/>
            <p:cNvSpPr txBox="1">
              <a:spLocks noChangeArrowheads="1"/>
            </p:cNvSpPr>
            <p:nvPr/>
          </p:nvSpPr>
          <p:spPr bwMode="auto">
            <a:xfrm>
              <a:off x="2340" y="11157"/>
              <a:ext cx="3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A</a:t>
              </a:r>
              <a:endParaRPr lang="en-US" altLang="zh-CN"/>
            </a:p>
          </p:txBody>
        </p:sp>
        <p:sp>
          <p:nvSpPr>
            <p:cNvPr id="42038" name="Arc 30"/>
            <p:cNvSpPr>
              <a:spLocks/>
            </p:cNvSpPr>
            <p:nvPr/>
          </p:nvSpPr>
          <p:spPr bwMode="auto">
            <a:xfrm>
              <a:off x="3630" y="11342"/>
              <a:ext cx="829" cy="73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2039" name="Text Box 31"/>
            <p:cNvSpPr txBox="1">
              <a:spLocks noChangeArrowheads="1"/>
            </p:cNvSpPr>
            <p:nvPr/>
          </p:nvSpPr>
          <p:spPr bwMode="auto">
            <a:xfrm>
              <a:off x="7200" y="12600"/>
              <a:ext cx="386"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B</a:t>
              </a:r>
              <a:endParaRPr lang="en-US" altLang="zh-CN"/>
            </a:p>
          </p:txBody>
        </p:sp>
        <p:sp>
          <p:nvSpPr>
            <p:cNvPr id="42040" name="Line 32"/>
            <p:cNvSpPr>
              <a:spLocks noChangeShapeType="1"/>
            </p:cNvSpPr>
            <p:nvPr/>
          </p:nvSpPr>
          <p:spPr bwMode="auto">
            <a:xfrm>
              <a:off x="5495" y="11342"/>
              <a:ext cx="835" cy="0"/>
            </a:xfrm>
            <a:prstGeom prst="line">
              <a:avLst/>
            </a:prstGeom>
            <a:noFill/>
            <a:ln w="1270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Line 33"/>
            <p:cNvSpPr>
              <a:spLocks noChangeShapeType="1"/>
            </p:cNvSpPr>
            <p:nvPr/>
          </p:nvSpPr>
          <p:spPr bwMode="auto">
            <a:xfrm>
              <a:off x="7025" y="12017"/>
              <a:ext cx="0" cy="737"/>
            </a:xfrm>
            <a:prstGeom prst="line">
              <a:avLst/>
            </a:prstGeom>
            <a:noFill/>
            <a:ln w="1270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Oval 34"/>
            <p:cNvSpPr>
              <a:spLocks noChangeArrowheads="1"/>
            </p:cNvSpPr>
            <p:nvPr/>
          </p:nvSpPr>
          <p:spPr bwMode="auto">
            <a:xfrm>
              <a:off x="5378" y="11275"/>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43" name="Oval 35"/>
            <p:cNvSpPr>
              <a:spLocks noChangeArrowheads="1"/>
            </p:cNvSpPr>
            <p:nvPr/>
          </p:nvSpPr>
          <p:spPr bwMode="auto">
            <a:xfrm>
              <a:off x="6948" y="1272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44" name="Text Box 36"/>
            <p:cNvSpPr txBox="1">
              <a:spLocks noChangeArrowheads="1"/>
            </p:cNvSpPr>
            <p:nvPr/>
          </p:nvSpPr>
          <p:spPr bwMode="auto">
            <a:xfrm>
              <a:off x="4920" y="11157"/>
              <a:ext cx="3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A</a:t>
              </a:r>
              <a:endParaRPr lang="en-US" altLang="zh-CN"/>
            </a:p>
          </p:txBody>
        </p:sp>
        <p:sp>
          <p:nvSpPr>
            <p:cNvPr id="42045" name="Line 37"/>
            <p:cNvSpPr>
              <a:spLocks noChangeShapeType="1"/>
            </p:cNvSpPr>
            <p:nvPr/>
          </p:nvSpPr>
          <p:spPr bwMode="auto">
            <a:xfrm>
              <a:off x="6273" y="11309"/>
              <a:ext cx="792" cy="792"/>
            </a:xfrm>
            <a:prstGeom prst="line">
              <a:avLst/>
            </a:prstGeom>
            <a:noFill/>
            <a:ln w="1270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Line 38"/>
            <p:cNvSpPr>
              <a:spLocks noChangeShapeType="1"/>
            </p:cNvSpPr>
            <p:nvPr/>
          </p:nvSpPr>
          <p:spPr bwMode="auto">
            <a:xfrm>
              <a:off x="8176" y="11249"/>
              <a:ext cx="1613" cy="0"/>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Line 39"/>
            <p:cNvSpPr>
              <a:spLocks noChangeShapeType="1"/>
            </p:cNvSpPr>
            <p:nvPr/>
          </p:nvSpPr>
          <p:spPr bwMode="auto">
            <a:xfrm>
              <a:off x="9696" y="11172"/>
              <a:ext cx="0" cy="1474"/>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Oval 40"/>
            <p:cNvSpPr>
              <a:spLocks noChangeArrowheads="1"/>
            </p:cNvSpPr>
            <p:nvPr/>
          </p:nvSpPr>
          <p:spPr bwMode="auto">
            <a:xfrm>
              <a:off x="8051" y="1118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49" name="Oval 41"/>
            <p:cNvSpPr>
              <a:spLocks noChangeArrowheads="1"/>
            </p:cNvSpPr>
            <p:nvPr/>
          </p:nvSpPr>
          <p:spPr bwMode="auto">
            <a:xfrm>
              <a:off x="9620" y="12632"/>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50" name="Text Box 42"/>
            <p:cNvSpPr txBox="1">
              <a:spLocks noChangeArrowheads="1"/>
            </p:cNvSpPr>
            <p:nvPr/>
          </p:nvSpPr>
          <p:spPr bwMode="auto">
            <a:xfrm>
              <a:off x="7593" y="11065"/>
              <a:ext cx="3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A</a:t>
              </a:r>
              <a:endParaRPr lang="en-US" altLang="zh-CN"/>
            </a:p>
          </p:txBody>
        </p:sp>
        <p:sp>
          <p:nvSpPr>
            <p:cNvPr id="42051" name="Text Box 43"/>
            <p:cNvSpPr txBox="1">
              <a:spLocks noChangeArrowheads="1"/>
            </p:cNvSpPr>
            <p:nvPr/>
          </p:nvSpPr>
          <p:spPr bwMode="auto">
            <a:xfrm>
              <a:off x="9900" y="12495"/>
              <a:ext cx="38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B</a:t>
              </a:r>
              <a:endParaRPr lang="en-US" altLang="zh-CN"/>
            </a:p>
          </p:txBody>
        </p:sp>
      </p:grpSp>
      <p:grpSp>
        <p:nvGrpSpPr>
          <p:cNvPr id="4" name="Group 46"/>
          <p:cNvGrpSpPr>
            <a:grpSpLocks/>
          </p:cNvGrpSpPr>
          <p:nvPr/>
        </p:nvGrpSpPr>
        <p:grpSpPr bwMode="auto">
          <a:xfrm>
            <a:off x="4140200" y="4508500"/>
            <a:ext cx="4341813" cy="1358900"/>
            <a:chOff x="3240" y="6480"/>
            <a:chExt cx="6837" cy="2141"/>
          </a:xfrm>
        </p:grpSpPr>
        <p:sp>
          <p:nvSpPr>
            <p:cNvPr id="42012" name="Line 47"/>
            <p:cNvSpPr>
              <a:spLocks noChangeShapeType="1"/>
            </p:cNvSpPr>
            <p:nvPr/>
          </p:nvSpPr>
          <p:spPr bwMode="auto">
            <a:xfrm>
              <a:off x="7680" y="7275"/>
              <a:ext cx="1728" cy="0"/>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3" name="Oval 48"/>
            <p:cNvSpPr>
              <a:spLocks noChangeArrowheads="1"/>
            </p:cNvSpPr>
            <p:nvPr/>
          </p:nvSpPr>
          <p:spPr bwMode="auto">
            <a:xfrm>
              <a:off x="7560" y="720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4" name="Text Box 49"/>
            <p:cNvSpPr txBox="1">
              <a:spLocks noChangeArrowheads="1"/>
            </p:cNvSpPr>
            <p:nvPr/>
          </p:nvSpPr>
          <p:spPr bwMode="auto">
            <a:xfrm>
              <a:off x="7020" y="7020"/>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2015" name="Line 50"/>
            <p:cNvSpPr>
              <a:spLocks noChangeShapeType="1"/>
            </p:cNvSpPr>
            <p:nvPr/>
          </p:nvSpPr>
          <p:spPr bwMode="auto">
            <a:xfrm>
              <a:off x="3813" y="7596"/>
              <a:ext cx="1728" cy="0"/>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6" name="Oval 51"/>
            <p:cNvSpPr>
              <a:spLocks noChangeArrowheads="1"/>
            </p:cNvSpPr>
            <p:nvPr/>
          </p:nvSpPr>
          <p:spPr bwMode="auto">
            <a:xfrm>
              <a:off x="3689" y="7526"/>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7" name="Text Box 52"/>
            <p:cNvSpPr txBox="1">
              <a:spLocks noChangeArrowheads="1"/>
            </p:cNvSpPr>
            <p:nvPr/>
          </p:nvSpPr>
          <p:spPr bwMode="auto">
            <a:xfrm>
              <a:off x="4919" y="8206"/>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D</a:t>
              </a:r>
              <a:endParaRPr lang="en-US" altLang="zh-CN"/>
            </a:p>
          </p:txBody>
        </p:sp>
        <p:sp>
          <p:nvSpPr>
            <p:cNvPr id="42018" name="Text Box 53"/>
            <p:cNvSpPr txBox="1">
              <a:spLocks noChangeArrowheads="1"/>
            </p:cNvSpPr>
            <p:nvPr/>
          </p:nvSpPr>
          <p:spPr bwMode="auto">
            <a:xfrm>
              <a:off x="3240" y="7433"/>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2019" name="Oval 54"/>
            <p:cNvSpPr>
              <a:spLocks noChangeArrowheads="1"/>
            </p:cNvSpPr>
            <p:nvPr/>
          </p:nvSpPr>
          <p:spPr bwMode="auto">
            <a:xfrm flipH="1">
              <a:off x="5518" y="7526"/>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0" name="Text Box 55"/>
            <p:cNvSpPr txBox="1">
              <a:spLocks noChangeArrowheads="1"/>
            </p:cNvSpPr>
            <p:nvPr/>
          </p:nvSpPr>
          <p:spPr bwMode="auto">
            <a:xfrm flipH="1">
              <a:off x="5782" y="7433"/>
              <a:ext cx="408"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21" name="Line 56"/>
            <p:cNvSpPr>
              <a:spLocks noChangeShapeType="1"/>
            </p:cNvSpPr>
            <p:nvPr/>
          </p:nvSpPr>
          <p:spPr bwMode="auto">
            <a:xfrm flipV="1">
              <a:off x="4697" y="6738"/>
              <a:ext cx="0" cy="1728"/>
            </a:xfrm>
            <a:prstGeom prst="line">
              <a:avLst/>
            </a:prstGeom>
            <a:noFill/>
            <a:ln w="12700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2" name="Oval 57"/>
            <p:cNvSpPr>
              <a:spLocks noChangeArrowheads="1"/>
            </p:cNvSpPr>
            <p:nvPr/>
          </p:nvSpPr>
          <p:spPr bwMode="auto">
            <a:xfrm flipV="1">
              <a:off x="4616" y="6591"/>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3" name="Text Box 58"/>
            <p:cNvSpPr txBox="1">
              <a:spLocks noChangeArrowheads="1"/>
            </p:cNvSpPr>
            <p:nvPr/>
          </p:nvSpPr>
          <p:spPr bwMode="auto">
            <a:xfrm flipH="1">
              <a:off x="4860" y="6480"/>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C</a:t>
              </a:r>
              <a:endParaRPr lang="en-US" altLang="zh-CN"/>
            </a:p>
          </p:txBody>
        </p:sp>
        <p:sp>
          <p:nvSpPr>
            <p:cNvPr id="42024" name="Oval 59"/>
            <p:cNvSpPr>
              <a:spLocks noChangeArrowheads="1"/>
            </p:cNvSpPr>
            <p:nvPr/>
          </p:nvSpPr>
          <p:spPr bwMode="auto">
            <a:xfrm rot="-5400000">
              <a:off x="9405" y="720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5" name="Text Box 60"/>
            <p:cNvSpPr txBox="1">
              <a:spLocks noChangeArrowheads="1"/>
            </p:cNvSpPr>
            <p:nvPr/>
          </p:nvSpPr>
          <p:spPr bwMode="auto">
            <a:xfrm flipH="1">
              <a:off x="9656" y="7047"/>
              <a:ext cx="408"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26" name="Text Box 61"/>
            <p:cNvSpPr txBox="1">
              <a:spLocks noChangeArrowheads="1"/>
            </p:cNvSpPr>
            <p:nvPr/>
          </p:nvSpPr>
          <p:spPr bwMode="auto">
            <a:xfrm flipH="1">
              <a:off x="7020" y="7560"/>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C</a:t>
              </a:r>
              <a:endParaRPr lang="en-US" altLang="zh-CN"/>
            </a:p>
          </p:txBody>
        </p:sp>
        <p:sp>
          <p:nvSpPr>
            <p:cNvPr id="42027" name="Text Box 62"/>
            <p:cNvSpPr txBox="1">
              <a:spLocks noChangeArrowheads="1"/>
            </p:cNvSpPr>
            <p:nvPr/>
          </p:nvSpPr>
          <p:spPr bwMode="auto">
            <a:xfrm>
              <a:off x="9655" y="7626"/>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D</a:t>
              </a:r>
              <a:endParaRPr lang="en-US" altLang="zh-CN"/>
            </a:p>
          </p:txBody>
        </p:sp>
        <p:sp>
          <p:nvSpPr>
            <p:cNvPr id="42028" name="Oval 63"/>
            <p:cNvSpPr>
              <a:spLocks noChangeArrowheads="1"/>
            </p:cNvSpPr>
            <p:nvPr/>
          </p:nvSpPr>
          <p:spPr bwMode="auto">
            <a:xfrm>
              <a:off x="4616" y="8408"/>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9" name="Line 64"/>
            <p:cNvSpPr>
              <a:spLocks noChangeShapeType="1"/>
            </p:cNvSpPr>
            <p:nvPr/>
          </p:nvSpPr>
          <p:spPr bwMode="auto">
            <a:xfrm>
              <a:off x="7695" y="7815"/>
              <a:ext cx="1728" cy="0"/>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0" name="Oval 65"/>
            <p:cNvSpPr>
              <a:spLocks noChangeArrowheads="1"/>
            </p:cNvSpPr>
            <p:nvPr/>
          </p:nvSpPr>
          <p:spPr bwMode="auto">
            <a:xfrm>
              <a:off x="7560" y="774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31" name="Oval 66"/>
            <p:cNvSpPr>
              <a:spLocks noChangeArrowheads="1"/>
            </p:cNvSpPr>
            <p:nvPr/>
          </p:nvSpPr>
          <p:spPr bwMode="auto">
            <a:xfrm rot="-5400000">
              <a:off x="9405" y="774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 name="Group 68"/>
          <p:cNvGrpSpPr>
            <a:grpSpLocks/>
          </p:cNvGrpSpPr>
          <p:nvPr/>
        </p:nvGrpSpPr>
        <p:grpSpPr bwMode="auto">
          <a:xfrm>
            <a:off x="4643438" y="1484313"/>
            <a:ext cx="3608387" cy="2327275"/>
            <a:chOff x="2520" y="7212"/>
            <a:chExt cx="5683" cy="3665"/>
          </a:xfrm>
        </p:grpSpPr>
        <p:grpSp>
          <p:nvGrpSpPr>
            <p:cNvPr id="41993" name="Group 69"/>
            <p:cNvGrpSpPr>
              <a:grpSpLocks/>
            </p:cNvGrpSpPr>
            <p:nvPr/>
          </p:nvGrpSpPr>
          <p:grpSpPr bwMode="auto">
            <a:xfrm>
              <a:off x="2520" y="9011"/>
              <a:ext cx="5580" cy="595"/>
              <a:chOff x="2880" y="6420"/>
              <a:chExt cx="5580" cy="595"/>
            </a:xfrm>
          </p:grpSpPr>
          <p:sp>
            <p:nvSpPr>
              <p:cNvPr id="42006" name="Text Box 70"/>
              <p:cNvSpPr txBox="1">
                <a:spLocks noChangeArrowheads="1"/>
              </p:cNvSpPr>
              <p:nvPr/>
            </p:nvSpPr>
            <p:spPr bwMode="auto">
              <a:xfrm>
                <a:off x="2880" y="6600"/>
                <a:ext cx="49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2007" name="Text Box 71"/>
              <p:cNvSpPr txBox="1">
                <a:spLocks noChangeArrowheads="1"/>
              </p:cNvSpPr>
              <p:nvPr/>
            </p:nvSpPr>
            <p:spPr bwMode="auto">
              <a:xfrm flipH="1">
                <a:off x="8100" y="6600"/>
                <a:ext cx="36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08" name="AutoShape 72"/>
              <p:cNvSpPr>
                <a:spLocks noChangeArrowheads="1"/>
              </p:cNvSpPr>
              <p:nvPr/>
            </p:nvSpPr>
            <p:spPr bwMode="auto">
              <a:xfrm rot="5400000" flipH="1" flipV="1">
                <a:off x="5609" y="4719"/>
                <a:ext cx="173" cy="4176"/>
              </a:xfrm>
              <a:prstGeom prst="triangle">
                <a:avLst>
                  <a:gd name="adj" fmla="val 50000"/>
                </a:avLst>
              </a:prstGeom>
              <a:solidFill>
                <a:srgbClr val="00FF00"/>
              </a:solidFill>
              <a:ln w="3175">
                <a:solidFill>
                  <a:srgbClr val="000000"/>
                </a:solidFill>
                <a:miter lim="800000"/>
                <a:headEnd/>
                <a:tailEnd/>
              </a:ln>
            </p:spPr>
            <p:txBody>
              <a:bodyPr lIns="64922" tIns="32461" rIns="64922" bIns="32461"/>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9" name="Oval 73"/>
              <p:cNvSpPr>
                <a:spLocks noChangeArrowheads="1"/>
              </p:cNvSpPr>
              <p:nvPr/>
            </p:nvSpPr>
            <p:spPr bwMode="auto">
              <a:xfrm flipH="1">
                <a:off x="7780" y="6738"/>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0" name="Oval 74"/>
              <p:cNvSpPr>
                <a:spLocks noChangeArrowheads="1"/>
              </p:cNvSpPr>
              <p:nvPr/>
            </p:nvSpPr>
            <p:spPr bwMode="auto">
              <a:xfrm>
                <a:off x="3571" y="6783"/>
                <a:ext cx="29" cy="29"/>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1" name="Text Box 75"/>
              <p:cNvSpPr txBox="1">
                <a:spLocks noChangeArrowheads="1"/>
              </p:cNvSpPr>
              <p:nvPr/>
            </p:nvSpPr>
            <p:spPr bwMode="auto">
              <a:xfrm>
                <a:off x="4860" y="6420"/>
                <a:ext cx="49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Z</a:t>
                </a:r>
                <a:endParaRPr lang="en-US" altLang="zh-CN"/>
              </a:p>
            </p:txBody>
          </p:sp>
        </p:grpSp>
        <p:grpSp>
          <p:nvGrpSpPr>
            <p:cNvPr id="41994" name="Group 76"/>
            <p:cNvGrpSpPr>
              <a:grpSpLocks/>
            </p:cNvGrpSpPr>
            <p:nvPr/>
          </p:nvGrpSpPr>
          <p:grpSpPr bwMode="auto">
            <a:xfrm>
              <a:off x="2520" y="7212"/>
              <a:ext cx="5683" cy="931"/>
              <a:chOff x="2880" y="4620"/>
              <a:chExt cx="5683" cy="931"/>
            </a:xfrm>
          </p:grpSpPr>
          <p:sp>
            <p:nvSpPr>
              <p:cNvPr id="41996" name="Line 77"/>
              <p:cNvSpPr>
                <a:spLocks noChangeShapeType="1"/>
              </p:cNvSpPr>
              <p:nvPr/>
            </p:nvSpPr>
            <p:spPr bwMode="auto">
              <a:xfrm>
                <a:off x="3658" y="5173"/>
                <a:ext cx="2069"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Oval 78"/>
              <p:cNvSpPr>
                <a:spLocks noChangeArrowheads="1"/>
              </p:cNvSpPr>
              <p:nvPr/>
            </p:nvSpPr>
            <p:spPr bwMode="auto">
              <a:xfrm>
                <a:off x="3494" y="510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8" name="Text Box 79"/>
              <p:cNvSpPr txBox="1">
                <a:spLocks noChangeArrowheads="1"/>
              </p:cNvSpPr>
              <p:nvPr/>
            </p:nvSpPr>
            <p:spPr bwMode="auto">
              <a:xfrm>
                <a:off x="2880" y="4956"/>
                <a:ext cx="48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1999" name="Line 80"/>
              <p:cNvSpPr>
                <a:spLocks noChangeShapeType="1"/>
              </p:cNvSpPr>
              <p:nvPr/>
            </p:nvSpPr>
            <p:spPr bwMode="auto">
              <a:xfrm flipH="1">
                <a:off x="5718" y="5173"/>
                <a:ext cx="2069" cy="0"/>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Oval 81"/>
              <p:cNvSpPr>
                <a:spLocks noChangeArrowheads="1"/>
              </p:cNvSpPr>
              <p:nvPr/>
            </p:nvSpPr>
            <p:spPr bwMode="auto">
              <a:xfrm flipH="1">
                <a:off x="7787" y="510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1" name="Text Box 82"/>
              <p:cNvSpPr txBox="1">
                <a:spLocks noChangeArrowheads="1"/>
              </p:cNvSpPr>
              <p:nvPr/>
            </p:nvSpPr>
            <p:spPr bwMode="auto">
              <a:xfrm flipH="1">
                <a:off x="8111" y="4980"/>
                <a:ext cx="45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02" name="Text Box 83"/>
              <p:cNvSpPr txBox="1">
                <a:spLocks noChangeArrowheads="1"/>
              </p:cNvSpPr>
              <p:nvPr/>
            </p:nvSpPr>
            <p:spPr bwMode="auto">
              <a:xfrm>
                <a:off x="4858" y="4620"/>
                <a:ext cx="539"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Z</a:t>
                </a:r>
                <a:r>
                  <a:rPr lang="en-US" altLang="zh-CN" sz="1300" baseline="-25000">
                    <a:solidFill>
                      <a:srgbClr val="000000"/>
                    </a:solidFill>
                  </a:rPr>
                  <a:t>1</a:t>
                </a:r>
                <a:endParaRPr lang="en-US" altLang="zh-CN"/>
              </a:p>
            </p:txBody>
          </p:sp>
          <p:sp>
            <p:nvSpPr>
              <p:cNvPr id="42003" name="Text Box 84"/>
              <p:cNvSpPr txBox="1">
                <a:spLocks noChangeArrowheads="1"/>
              </p:cNvSpPr>
              <p:nvPr/>
            </p:nvSpPr>
            <p:spPr bwMode="auto">
              <a:xfrm>
                <a:off x="6116" y="4620"/>
                <a:ext cx="53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Z</a:t>
                </a:r>
                <a:r>
                  <a:rPr lang="en-US" altLang="zh-CN" sz="1300" baseline="-25000">
                    <a:solidFill>
                      <a:srgbClr val="000000"/>
                    </a:solidFill>
                  </a:rPr>
                  <a:t>2</a:t>
                </a:r>
                <a:endParaRPr lang="en-US" altLang="zh-CN"/>
              </a:p>
            </p:txBody>
          </p:sp>
          <p:sp>
            <p:nvSpPr>
              <p:cNvPr id="42004" name="Oval 85"/>
              <p:cNvSpPr>
                <a:spLocks noChangeArrowheads="1"/>
              </p:cNvSpPr>
              <p:nvPr/>
            </p:nvSpPr>
            <p:spPr bwMode="auto">
              <a:xfrm>
                <a:off x="5700" y="5151"/>
                <a:ext cx="29" cy="29"/>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5" name="Text Box 86"/>
              <p:cNvSpPr txBox="1">
                <a:spLocks noChangeArrowheads="1"/>
              </p:cNvSpPr>
              <p:nvPr/>
            </p:nvSpPr>
            <p:spPr bwMode="auto">
              <a:xfrm>
                <a:off x="5400" y="5136"/>
                <a:ext cx="48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P</a:t>
                </a:r>
                <a:endParaRPr lang="en-US" altLang="zh-CN"/>
              </a:p>
            </p:txBody>
          </p:sp>
        </p:grpSp>
        <p:sp>
          <p:nvSpPr>
            <p:cNvPr id="41995" name="Text Box 87"/>
            <p:cNvSpPr txBox="1">
              <a:spLocks noChangeArrowheads="1"/>
            </p:cNvSpPr>
            <p:nvPr/>
          </p:nvSpPr>
          <p:spPr bwMode="auto">
            <a:xfrm>
              <a:off x="2520" y="10517"/>
              <a:ext cx="55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922" tIns="32461" rIns="64922" bIns="32461"/>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000" b="0">
                  <a:solidFill>
                    <a:srgbClr val="000000"/>
                  </a:solidFill>
                </a:rPr>
                <a:t>图 </a:t>
              </a:r>
              <a:r>
                <a:rPr lang="en-US" altLang="zh-CN" sz="1000" b="0">
                  <a:solidFill>
                    <a:srgbClr val="000000"/>
                  </a:solidFill>
                </a:rPr>
                <a:t>8.40 </a:t>
              </a:r>
              <a:r>
                <a:rPr lang="zh-CN" altLang="en-US" sz="1000" b="0">
                  <a:solidFill>
                    <a:srgbClr val="000000"/>
                  </a:solidFill>
                </a:rPr>
                <a:t>走线的宽度应该是渐变的而非突变</a:t>
              </a:r>
              <a:endParaRPr lang="zh-CN" altLang="en-US"/>
            </a:p>
          </p:txBody>
        </p:sp>
      </p:grpSp>
      <p:sp>
        <p:nvSpPr>
          <p:cNvPr id="6" name="灯片编号占位符 5"/>
          <p:cNvSpPr>
            <a:spLocks noGrp="1"/>
          </p:cNvSpPr>
          <p:nvPr>
            <p:ph type="sldNum" sz="quarter" idx="12"/>
          </p:nvPr>
        </p:nvSpPr>
        <p:spPr/>
        <p:txBody>
          <a:bodyPr/>
          <a:lstStyle/>
          <a:p>
            <a:fld id="{253BA5D7-7A10-44AE-B0F9-CC0DE137EDC8}" type="slidenum">
              <a:rPr lang="en-US" altLang="zh-CN" smtClean="0"/>
              <a:pPr/>
              <a:t>46</a:t>
            </a:fld>
            <a:endParaRPr lang="en-US" altLang="zh-CN"/>
          </a:p>
        </p:txBody>
      </p:sp>
    </p:spTree>
    <p:extLst>
      <p:ext uri="{BB962C8B-B14F-4D97-AF65-F5344CB8AC3E}">
        <p14:creationId xmlns:p14="http://schemas.microsoft.com/office/powerpoint/2010/main" val="3699011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animEffect transition="in" filter="blinds(horizontal)">
                                      <p:cBhvr>
                                        <p:cTn id="7" dur="500"/>
                                        <p:tgtEl>
                                          <p:spTgt spid="401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xit" presetSubtype="10" fill="hold" nodeType="clickEffect">
                                  <p:stCondLst>
                                    <p:cond delay="0"/>
                                  </p:stCondLst>
                                  <p:childTnLst>
                                    <p:animEffect transition="out" filter="blinds(horizont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1411">
                                            <p:txEl>
                                              <p:pRg st="1" end="1"/>
                                            </p:txEl>
                                          </p:spTgt>
                                        </p:tgtEl>
                                        <p:attrNameLst>
                                          <p:attrName>style.visibility</p:attrName>
                                        </p:attrNameLst>
                                      </p:cBhvr>
                                      <p:to>
                                        <p:strVal val="visible"/>
                                      </p:to>
                                    </p:set>
                                    <p:animEffect transition="in" filter="blinds(horizontal)">
                                      <p:cBhvr>
                                        <p:cTn id="22" dur="500"/>
                                        <p:tgtEl>
                                          <p:spTgt spid="40141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1411">
                                            <p:txEl>
                                              <p:pRg st="2" end="2"/>
                                            </p:txEl>
                                          </p:spTgt>
                                        </p:tgtEl>
                                        <p:attrNameLst>
                                          <p:attrName>style.visibility</p:attrName>
                                        </p:attrNameLst>
                                      </p:cBhvr>
                                      <p:to>
                                        <p:strVal val="visible"/>
                                      </p:to>
                                    </p:set>
                                    <p:animEffect transition="in" filter="blinds(horizontal)">
                                      <p:cBhvr>
                                        <p:cTn id="37" dur="500"/>
                                        <p:tgtEl>
                                          <p:spTgt spid="401411">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xit" presetSubtype="10" fill="hold" nodeType="clickEffect">
                                  <p:stCondLst>
                                    <p:cond delay="0"/>
                                  </p:stCondLst>
                                  <p:childTnLst>
                                    <p:animEffect transition="out" filter="blinds(horizontal)">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01411">
                                            <p:txEl>
                                              <p:pRg st="3" end="3"/>
                                            </p:txEl>
                                          </p:spTgt>
                                        </p:tgtEl>
                                        <p:attrNameLst>
                                          <p:attrName>style.visibility</p:attrName>
                                        </p:attrNameLst>
                                      </p:cBhvr>
                                      <p:to>
                                        <p:strVal val="visible"/>
                                      </p:to>
                                    </p:set>
                                    <p:animEffect transition="in" filter="blinds(horizontal)">
                                      <p:cBhvr>
                                        <p:cTn id="52" dur="500"/>
                                        <p:tgtEl>
                                          <p:spTgt spid="401411">
                                            <p:txEl>
                                              <p:pRg st="3" end="3"/>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xit" presetSubtype="10" fill="hold" nodeType="clickEffect">
                                  <p:stCondLst>
                                    <p:cond delay="0"/>
                                  </p:stCondLst>
                                  <p:childTnLst>
                                    <p:animEffect transition="out" filter="blinds(horizontal)">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01412">
                                            <p:txEl>
                                              <p:pRg st="0" end="0"/>
                                            </p:txEl>
                                          </p:spTgt>
                                        </p:tgtEl>
                                        <p:attrNameLst>
                                          <p:attrName>style.visibility</p:attrName>
                                        </p:attrNameLst>
                                      </p:cBhvr>
                                      <p:to>
                                        <p:strVal val="visible"/>
                                      </p:to>
                                    </p:set>
                                    <p:animEffect transition="in" filter="blinds(horizontal)">
                                      <p:cBhvr>
                                        <p:cTn id="67" dur="500"/>
                                        <p:tgtEl>
                                          <p:spTgt spid="401412">
                                            <p:txEl>
                                              <p:pRg st="0" end="0"/>
                                            </p:txEl>
                                          </p:spTgt>
                                        </p:tgtEl>
                                      </p:cBhvr>
                                    </p:animEffect>
                                  </p:childTnLst>
                                </p:cTn>
                              </p:par>
                              <p:par>
                                <p:cTn id="68" presetID="3" presetClass="entr" presetSubtype="10" fill="hold" nodeType="withEffect">
                                  <p:stCondLst>
                                    <p:cond delay="0"/>
                                  </p:stCondLst>
                                  <p:childTnLst>
                                    <p:set>
                                      <p:cBhvr>
                                        <p:cTn id="69" dur="1" fill="hold">
                                          <p:stCondLst>
                                            <p:cond delay="0"/>
                                          </p:stCondLst>
                                        </p:cTn>
                                        <p:tgtEl>
                                          <p:spTgt spid="401412">
                                            <p:txEl>
                                              <p:pRg st="1" end="1"/>
                                            </p:txEl>
                                          </p:spTgt>
                                        </p:tgtEl>
                                        <p:attrNameLst>
                                          <p:attrName>style.visibility</p:attrName>
                                        </p:attrNameLst>
                                      </p:cBhvr>
                                      <p:to>
                                        <p:strVal val="visible"/>
                                      </p:to>
                                    </p:set>
                                    <p:animEffect transition="in" filter="blinds(horizontal)">
                                      <p:cBhvr>
                                        <p:cTn id="70" dur="500"/>
                                        <p:tgtEl>
                                          <p:spTgt spid="401412">
                                            <p:txEl>
                                              <p:pRg st="1" end="1"/>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401412">
                                            <p:txEl>
                                              <p:pRg st="2" end="2"/>
                                            </p:txEl>
                                          </p:spTgt>
                                        </p:tgtEl>
                                        <p:attrNameLst>
                                          <p:attrName>style.visibility</p:attrName>
                                        </p:attrNameLst>
                                      </p:cBhvr>
                                      <p:to>
                                        <p:strVal val="visible"/>
                                      </p:to>
                                    </p:set>
                                    <p:animEffect transition="in" filter="blinds(horizontal)">
                                      <p:cBhvr>
                                        <p:cTn id="75" dur="500"/>
                                        <p:tgtEl>
                                          <p:spTgt spid="401412">
                                            <p:txEl>
                                              <p:pRg st="2" end="2"/>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401412">
                                            <p:txEl>
                                              <p:pRg st="3" end="3"/>
                                            </p:txEl>
                                          </p:spTgt>
                                        </p:tgtEl>
                                        <p:attrNameLst>
                                          <p:attrName>style.visibility</p:attrName>
                                        </p:attrNameLst>
                                      </p:cBhvr>
                                      <p:to>
                                        <p:strVal val="visible"/>
                                      </p:to>
                                    </p:set>
                                    <p:animEffect transition="in" filter="blinds(horizontal)">
                                      <p:cBhvr>
                                        <p:cTn id="80" dur="500"/>
                                        <p:tgtEl>
                                          <p:spTgt spid="4014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15"/>
          <p:cNvSpPr>
            <a:spLocks noChangeArrowheads="1"/>
          </p:cNvSpPr>
          <p:nvPr/>
        </p:nvSpPr>
        <p:spPr bwMode="auto">
          <a:xfrm>
            <a:off x="2133600" y="524015"/>
            <a:ext cx="460851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0"/>
              </a:spcBef>
            </a:pPr>
            <a:r>
              <a:rPr lang="zh-CN" altLang="en-US" sz="4000" dirty="0">
                <a:solidFill>
                  <a:srgbClr val="532476"/>
                </a:solidFill>
                <a:latin typeface="微软雅黑" panose="020B0503020204020204" pitchFamily="34" charset="-122"/>
                <a:ea typeface="微软雅黑" panose="020B0503020204020204" pitchFamily="34" charset="-122"/>
                <a:cs typeface="+mj-cs"/>
              </a:rPr>
              <a:t>微带不连续性</a:t>
            </a:r>
          </a:p>
        </p:txBody>
      </p:sp>
      <p:sp>
        <p:nvSpPr>
          <p:cNvPr id="51203" name="Rectangle 15"/>
          <p:cNvSpPr>
            <a:spLocks noChangeArrowheads="1"/>
          </p:cNvSpPr>
          <p:nvPr/>
        </p:nvSpPr>
        <p:spPr bwMode="auto">
          <a:xfrm>
            <a:off x="571500" y="1411811"/>
            <a:ext cx="8358188" cy="1903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spcBef>
                <a:spcPct val="0"/>
              </a:spcBef>
            </a:pPr>
            <a:r>
              <a:rPr kumimoji="0" lang="zh-CN" altLang="en-US" dirty="0">
                <a:ea typeface="楷体_GB2312" pitchFamily="49" charset="-122"/>
                <a:cs typeface="Times New Roman" panose="02020603050405020304" pitchFamily="18" charset="0"/>
              </a:rPr>
              <a:t>       微带的弯曲、宽度（或高度）的突变、与其它传输线的接头等处存在不连续。这种不连续性引入寄生电抗，并影响能量 的连续传输，使幅度和相位发生变化，并影响匹配。</a:t>
            </a:r>
          </a:p>
        </p:txBody>
      </p:sp>
      <p:sp>
        <p:nvSpPr>
          <p:cNvPr id="51204" name="Rectangle 15"/>
          <p:cNvSpPr>
            <a:spLocks noChangeArrowheads="1"/>
          </p:cNvSpPr>
          <p:nvPr/>
        </p:nvSpPr>
        <p:spPr bwMode="auto">
          <a:xfrm>
            <a:off x="609600" y="3466368"/>
            <a:ext cx="835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i="1" dirty="0">
                <a:solidFill>
                  <a:schemeClr val="hlink"/>
                </a:solidFill>
                <a:cs typeface="Times New Roman" panose="02020603050405020304" pitchFamily="18" charset="0"/>
              </a:rPr>
              <a:t>a</a:t>
            </a:r>
            <a:r>
              <a:rPr kumimoji="0" lang="en-US" altLang="zh-CN" sz="3200" dirty="0">
                <a:solidFill>
                  <a:schemeClr val="hlink"/>
                </a:solidFill>
                <a:cs typeface="Times New Roman" panose="02020603050405020304" pitchFamily="18" charset="0"/>
              </a:rPr>
              <a:t>.</a:t>
            </a:r>
            <a:r>
              <a:rPr kumimoji="0" lang="zh-CN" altLang="en-US" sz="3200" dirty="0">
                <a:solidFill>
                  <a:schemeClr val="hlink"/>
                </a:solidFill>
                <a:cs typeface="Times New Roman" panose="02020603050405020304" pitchFamily="18" charset="0"/>
              </a:rPr>
              <a:t>常见的不连续结构</a:t>
            </a:r>
            <a:r>
              <a:rPr kumimoji="0" lang="zh-CN" altLang="en-US" dirty="0">
                <a:latin typeface="宋体" panose="02010600030101010101" pitchFamily="2" charset="-122"/>
                <a:cs typeface="Times New Roman" panose="02020603050405020304" pitchFamily="18" charset="0"/>
              </a:rPr>
              <a:t>：</a:t>
            </a:r>
          </a:p>
        </p:txBody>
      </p:sp>
      <p:pic>
        <p:nvPicPr>
          <p:cNvPr id="51205" name="图片 6" descr="construct_bet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71688" y="4214813"/>
            <a:ext cx="5357812"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47</a:t>
            </a:fld>
            <a:endParaRPr lang="en-US" altLang="zh-CN"/>
          </a:p>
        </p:txBody>
      </p:sp>
    </p:spTree>
    <p:extLst>
      <p:ext uri="{BB962C8B-B14F-4D97-AF65-F5344CB8AC3E}">
        <p14:creationId xmlns:p14="http://schemas.microsoft.com/office/powerpoint/2010/main" val="1511073885"/>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5"/>
          <p:cNvSpPr>
            <a:spLocks noChangeArrowheads="1"/>
          </p:cNvSpPr>
          <p:nvPr/>
        </p:nvSpPr>
        <p:spPr bwMode="auto">
          <a:xfrm>
            <a:off x="357188" y="1285875"/>
            <a:ext cx="835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i="1">
                <a:solidFill>
                  <a:schemeClr val="hlink"/>
                </a:solidFill>
                <a:cs typeface="Times New Roman" panose="02020603050405020304" pitchFamily="18" charset="0"/>
              </a:rPr>
              <a:t>b</a:t>
            </a:r>
            <a:r>
              <a:rPr kumimoji="0" lang="en-US" altLang="zh-CN" sz="3200">
                <a:solidFill>
                  <a:schemeClr val="hlink"/>
                </a:solidFill>
                <a:cs typeface="Times New Roman" panose="02020603050405020304" pitchFamily="18" charset="0"/>
              </a:rPr>
              <a:t>.</a:t>
            </a:r>
            <a:r>
              <a:rPr kumimoji="0" lang="zh-CN" altLang="en-US" sz="3200">
                <a:solidFill>
                  <a:schemeClr val="hlink"/>
                </a:solidFill>
                <a:cs typeface="Times New Roman" panose="02020603050405020304" pitchFamily="18" charset="0"/>
              </a:rPr>
              <a:t> 不连续结构传输性的影响</a:t>
            </a:r>
            <a:r>
              <a:rPr kumimoji="0" lang="zh-CN" altLang="en-US">
                <a:latin typeface="宋体" panose="02010600030101010101" pitchFamily="2" charset="-122"/>
                <a:cs typeface="Times New Roman" panose="02020603050405020304" pitchFamily="18" charset="0"/>
              </a:rPr>
              <a:t>：</a:t>
            </a:r>
          </a:p>
        </p:txBody>
      </p:sp>
      <p:sp>
        <p:nvSpPr>
          <p:cNvPr id="52227" name="Rectangle 15"/>
          <p:cNvSpPr>
            <a:spLocks noChangeArrowheads="1"/>
          </p:cNvSpPr>
          <p:nvPr/>
        </p:nvSpPr>
        <p:spPr bwMode="auto">
          <a:xfrm>
            <a:off x="571500" y="1833563"/>
            <a:ext cx="8358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ea typeface="楷体_GB2312" pitchFamily="49" charset="-122"/>
                <a:cs typeface="Times New Roman" panose="02020603050405020304" pitchFamily="18" charset="0"/>
              </a:rPr>
              <a:t>结构一：弯曲</a:t>
            </a:r>
          </a:p>
        </p:txBody>
      </p:sp>
      <p:pic>
        <p:nvPicPr>
          <p:cNvPr id="52228" name="图片 9" descr="bb.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25" y="2714625"/>
            <a:ext cx="3360738"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10" descr="bb1.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928813"/>
            <a:ext cx="4143375"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图片 11" descr="bb2.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4121150"/>
            <a:ext cx="41433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Box 20"/>
          <p:cNvSpPr txBox="1">
            <a:spLocks noChangeArrowheads="1"/>
          </p:cNvSpPr>
          <p:nvPr/>
        </p:nvSpPr>
        <p:spPr bwMode="auto">
          <a:xfrm>
            <a:off x="3643313" y="3500438"/>
            <a:ext cx="738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-11dB</a:t>
            </a:r>
            <a:endParaRPr kumimoji="0" lang="zh-CN" altLang="en-US" sz="2400" baseline="-25000"/>
          </a:p>
        </p:txBody>
      </p:sp>
      <p:sp>
        <p:nvSpPr>
          <p:cNvPr id="52232" name="TextBox 20"/>
          <p:cNvSpPr txBox="1">
            <a:spLocks noChangeArrowheads="1"/>
          </p:cNvSpPr>
          <p:nvPr/>
        </p:nvSpPr>
        <p:spPr bwMode="auto">
          <a:xfrm>
            <a:off x="3643313" y="5948363"/>
            <a:ext cx="738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-40dB</a:t>
            </a:r>
            <a:endParaRPr kumimoji="0" lang="zh-CN" altLang="en-US" sz="2400" baseline="-25000"/>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48</a:t>
            </a:fld>
            <a:endParaRPr lang="en-US" altLang="zh-CN"/>
          </a:p>
        </p:txBody>
      </p:sp>
    </p:spTree>
    <p:extLst>
      <p:ext uri="{BB962C8B-B14F-4D97-AF65-F5344CB8AC3E}">
        <p14:creationId xmlns:p14="http://schemas.microsoft.com/office/powerpoint/2010/main" val="402246930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3"/>
          <p:cNvSpPr>
            <a:spLocks noChangeArrowheads="1"/>
          </p:cNvSpPr>
          <p:nvPr/>
        </p:nvSpPr>
        <p:spPr bwMode="auto">
          <a:xfrm>
            <a:off x="642938" y="1214438"/>
            <a:ext cx="38576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bg2"/>
                </a:solidFill>
                <a:latin typeface="宋体" panose="02010600030101010101" pitchFamily="2" charset="-122"/>
                <a:cs typeface="Times New Roman" panose="02020603050405020304" pitchFamily="18" charset="0"/>
              </a:rPr>
              <a:t>弯曲的多种补偿方法</a:t>
            </a:r>
            <a:r>
              <a:rPr kumimoji="0" lang="en-US" altLang="zh-CN">
                <a:solidFill>
                  <a:schemeClr val="bg2"/>
                </a:solidFill>
                <a:latin typeface="宋体" panose="02010600030101010101" pitchFamily="2" charset="-122"/>
                <a:cs typeface="Times New Roman" panose="02020603050405020304" pitchFamily="18" charset="0"/>
              </a:rPr>
              <a:t>*</a:t>
            </a:r>
            <a:r>
              <a:rPr kumimoji="0" lang="zh-CN" altLang="en-US">
                <a:ea typeface="楷体_GB2312" pitchFamily="49" charset="-122"/>
                <a:cs typeface="Times New Roman" panose="02020603050405020304" pitchFamily="18" charset="0"/>
              </a:rPr>
              <a:t>：</a:t>
            </a:r>
            <a:endParaRPr kumimoji="0" lang="en-US" altLang="zh-CN">
              <a:ea typeface="楷体_GB2312" pitchFamily="49" charset="-122"/>
              <a:cs typeface="Times New Roman" panose="02020603050405020304" pitchFamily="18" charset="0"/>
            </a:endParaRPr>
          </a:p>
          <a:p>
            <a:pPr algn="just" eaLnBrk="1" hangingPunct="1">
              <a:spcBef>
                <a:spcPct val="0"/>
              </a:spcBef>
            </a:pPr>
            <a:r>
              <a:rPr kumimoji="0" lang="en-US" altLang="zh-CN">
                <a:ea typeface="楷体_GB2312" pitchFamily="49" charset="-122"/>
                <a:cs typeface="Times New Roman" panose="02020603050405020304" pitchFamily="18" charset="0"/>
              </a:rPr>
              <a:t>      </a:t>
            </a:r>
            <a:r>
              <a:rPr kumimoji="0" lang="zh-CN" altLang="en-US">
                <a:ea typeface="楷体_GB2312" pitchFamily="49" charset="-122"/>
                <a:cs typeface="Times New Roman" panose="02020603050405020304" pitchFamily="18" charset="0"/>
              </a:rPr>
              <a:t>因为弯曲处有寄生容抗，所以主要方法是通过去除一部分金属来实现补偿。</a:t>
            </a:r>
            <a:endParaRPr kumimoji="0" lang="zh-CN" altLang="en-US">
              <a:cs typeface="Times New Roman" panose="02020603050405020304" pitchFamily="18" charset="0"/>
            </a:endParaRPr>
          </a:p>
        </p:txBody>
      </p:sp>
      <p:pic>
        <p:nvPicPr>
          <p:cNvPr id="53251" name="图片 4" descr="bend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6925" y="1774825"/>
            <a:ext cx="428625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图片 5" descr="bend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4000500"/>
            <a:ext cx="3849688"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图片 6" descr="bendc.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9463" y="3843338"/>
            <a:ext cx="42195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矩形 7"/>
          <p:cNvSpPr>
            <a:spLocks noChangeArrowheads="1"/>
          </p:cNvSpPr>
          <p:nvPr/>
        </p:nvSpPr>
        <p:spPr bwMode="auto">
          <a:xfrm>
            <a:off x="4140200" y="5805488"/>
            <a:ext cx="3640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000">
                <a:solidFill>
                  <a:schemeClr val="bg2"/>
                </a:solidFill>
                <a:latin typeface="宋体" panose="02010600030101010101" pitchFamily="2" charset="-122"/>
                <a:cs typeface="Times New Roman" panose="02020603050405020304" pitchFamily="18" charset="0"/>
              </a:rPr>
              <a:t>*《</a:t>
            </a:r>
            <a:r>
              <a:rPr kumimoji="0" lang="zh-CN" altLang="en-US" sz="2000">
                <a:solidFill>
                  <a:schemeClr val="bg2"/>
                </a:solidFill>
                <a:latin typeface="宋体" panose="02010600030101010101" pitchFamily="2" charset="-122"/>
                <a:cs typeface="Times New Roman" panose="02020603050405020304" pitchFamily="18" charset="0"/>
              </a:rPr>
              <a:t>微波固态电路设计</a:t>
            </a:r>
            <a:r>
              <a:rPr kumimoji="0" lang="en-US" altLang="zh-CN" sz="2000">
                <a:solidFill>
                  <a:schemeClr val="bg2"/>
                </a:solidFill>
                <a:latin typeface="宋体" panose="02010600030101010101" pitchFamily="2" charset="-122"/>
                <a:cs typeface="Times New Roman" panose="02020603050405020304" pitchFamily="18" charset="0"/>
              </a:rPr>
              <a:t>》p36-37</a:t>
            </a:r>
            <a:endParaRPr kumimoji="0" lang="zh-CN" altLang="en-US" sz="2000"/>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49</a:t>
            </a:fld>
            <a:endParaRPr lang="en-US" altLang="zh-CN"/>
          </a:p>
        </p:txBody>
      </p:sp>
    </p:spTree>
    <p:extLst>
      <p:ext uri="{BB962C8B-B14F-4D97-AF65-F5344CB8AC3E}">
        <p14:creationId xmlns:p14="http://schemas.microsoft.com/office/powerpoint/2010/main" val="338201282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09600"/>
            <a:ext cx="8229600" cy="5943600"/>
          </a:xfrm>
        </p:spPr>
        <p:txBody>
          <a:bodyPr/>
          <a:lstStyle/>
          <a:p>
            <a:pPr algn="just">
              <a:lnSpc>
                <a:spcPts val="3000"/>
              </a:lnSpc>
              <a:buFont typeface="Wingdings" panose="05000000000000000000" pitchFamily="2" charset="2"/>
              <a:buChar char="Ø"/>
            </a:pPr>
            <a:r>
              <a:rPr lang="zh-CN" altLang="en-US" sz="2400" b="1" dirty="0"/>
              <a:t>传输微波频率信号时，传输线的功率损失也会比较明显，这时应当使用波导管替代传输线，波导管的功能是作为限制和引导电磁波的</a:t>
            </a:r>
            <a:r>
              <a:rPr lang="zh-CN" altLang="en-US" sz="2400" b="1" dirty="0" smtClean="0"/>
              <a:t>“管道”，这种传输线叫</a:t>
            </a:r>
            <a:r>
              <a:rPr lang="zh-CN" altLang="en-US" sz="2400" b="1" dirty="0" smtClean="0">
                <a:solidFill>
                  <a:srgbClr val="0000FF"/>
                </a:solidFill>
              </a:rPr>
              <a:t>波导</a:t>
            </a:r>
            <a:r>
              <a:rPr lang="zh-CN" altLang="en-US" sz="2400" b="1" dirty="0" smtClean="0"/>
              <a:t>；</a:t>
            </a:r>
            <a:endParaRPr lang="en-US" altLang="zh-CN" sz="2400" b="1" dirty="0" smtClean="0"/>
          </a:p>
          <a:p>
            <a:pPr algn="just">
              <a:lnSpc>
                <a:spcPts val="3000"/>
              </a:lnSpc>
              <a:buFont typeface="Wingdings" panose="05000000000000000000" pitchFamily="2" charset="2"/>
              <a:buChar char="Ø"/>
            </a:pPr>
            <a:endParaRPr lang="en-US" altLang="zh-CN" sz="2400" b="1" dirty="0"/>
          </a:p>
          <a:p>
            <a:pPr algn="just">
              <a:lnSpc>
                <a:spcPts val="3000"/>
              </a:lnSpc>
              <a:buFont typeface="Wingdings" panose="05000000000000000000" pitchFamily="2" charset="2"/>
              <a:buChar char="Ø"/>
            </a:pPr>
            <a:endParaRPr lang="en-US" altLang="zh-CN" sz="2400" b="1" dirty="0" smtClean="0"/>
          </a:p>
          <a:p>
            <a:pPr algn="just">
              <a:lnSpc>
                <a:spcPts val="3000"/>
              </a:lnSpc>
              <a:buFont typeface="Wingdings" panose="05000000000000000000" pitchFamily="2" charset="2"/>
              <a:buChar char="Ø"/>
            </a:pPr>
            <a:endParaRPr lang="en-US" altLang="zh-CN" sz="2400" b="1" dirty="0"/>
          </a:p>
          <a:p>
            <a:pPr algn="just">
              <a:lnSpc>
                <a:spcPts val="3000"/>
              </a:lnSpc>
              <a:buFont typeface="Wingdings" panose="05000000000000000000" pitchFamily="2" charset="2"/>
              <a:buChar char="Ø"/>
            </a:pPr>
            <a:endParaRPr lang="en-US" altLang="zh-CN" sz="2400" b="1" dirty="0" smtClean="0"/>
          </a:p>
          <a:p>
            <a:pPr marL="0" indent="0" algn="just">
              <a:lnSpc>
                <a:spcPts val="3000"/>
              </a:lnSpc>
              <a:buNone/>
            </a:pPr>
            <a:endParaRPr lang="en-US" altLang="zh-CN" sz="2400" b="1" dirty="0"/>
          </a:p>
          <a:p>
            <a:pPr algn="just">
              <a:lnSpc>
                <a:spcPts val="3000"/>
              </a:lnSpc>
              <a:buFont typeface="Wingdings" panose="05000000000000000000" pitchFamily="2" charset="2"/>
              <a:buChar char="Ø"/>
            </a:pPr>
            <a:r>
              <a:rPr lang="zh-CN" altLang="en-US" sz="2400" b="1" dirty="0"/>
              <a:t>在更高的频率上，例如太赫兹、红外线、光的范围，波导管也将对信号造成损失，这时需要使用光学方法（如棱镜和镜子）来引导电磁波。</a:t>
            </a:r>
            <a:endParaRPr lang="en-US" altLang="zh-CN" sz="2400" b="1" dirty="0"/>
          </a:p>
          <a:p>
            <a:pPr algn="just">
              <a:lnSpc>
                <a:spcPts val="3000"/>
              </a:lnSpc>
              <a:buFont typeface="Wingdings" panose="05000000000000000000" pitchFamily="2" charset="2"/>
              <a:buChar char="Ø"/>
            </a:pPr>
            <a:r>
              <a:rPr lang="zh-CN" altLang="en-US" sz="2400" b="1" dirty="0"/>
              <a:t>声波传播的理论与电磁波的传播理论在数学上是非常相似的，因此传输线的理论也被用来制作传导声波的结构；叫做声学传输线。</a:t>
            </a:r>
            <a:endParaRPr lang="en-US" altLang="zh-CN" sz="2400" b="1" dirty="0"/>
          </a:p>
          <a:p>
            <a:pPr algn="just">
              <a:buFont typeface="Wingdings" panose="05000000000000000000" pitchFamily="2" charset="2"/>
              <a:buChar char="Ø"/>
            </a:pPr>
            <a:endParaRPr lang="en-US" altLang="zh-CN" sz="2400" baseline="30000" dirty="0"/>
          </a:p>
          <a:p>
            <a:pPr marL="0" indent="0" algn="just">
              <a:buNone/>
            </a:pPr>
            <a:r>
              <a:rPr lang="zh-CN" altLang="en-US" sz="2400" dirty="0" smtClean="0"/>
              <a:t>。</a:t>
            </a:r>
            <a:endParaRPr lang="zh-CN" altLang="en-US" sz="2400" dirty="0"/>
          </a:p>
          <a:p>
            <a:pPr marL="0" indent="0">
              <a:buNone/>
            </a:pP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5</a:t>
            </a:fld>
            <a:endParaRPr lang="en-US" altLang="zh-CN"/>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37200" r="2000" b="11600"/>
          <a:stretch/>
        </p:blipFill>
        <p:spPr>
          <a:xfrm>
            <a:off x="457200" y="1881980"/>
            <a:ext cx="5056191" cy="198120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587" y="1817289"/>
            <a:ext cx="2592851" cy="2110581"/>
          </a:xfrm>
          <a:prstGeom prst="rect">
            <a:avLst/>
          </a:prstGeom>
        </p:spPr>
      </p:pic>
    </p:spTree>
    <p:extLst>
      <p:ext uri="{BB962C8B-B14F-4D97-AF65-F5344CB8AC3E}">
        <p14:creationId xmlns:p14="http://schemas.microsoft.com/office/powerpoint/2010/main" val="19709904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3" descr="b1.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1714500"/>
            <a:ext cx="3667125"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图片 5" descr="b.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428875"/>
            <a:ext cx="3127375"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图片 6" descr="b2.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4025" y="3857625"/>
            <a:ext cx="373697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20"/>
          <p:cNvSpPr txBox="1">
            <a:spLocks noChangeArrowheads="1"/>
          </p:cNvSpPr>
          <p:nvPr/>
        </p:nvSpPr>
        <p:spPr bwMode="auto">
          <a:xfrm>
            <a:off x="3548063" y="3429000"/>
            <a:ext cx="738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-30dB</a:t>
            </a:r>
            <a:endParaRPr kumimoji="0" lang="zh-CN" altLang="en-US" sz="2400" baseline="-25000"/>
          </a:p>
        </p:txBody>
      </p:sp>
      <p:sp>
        <p:nvSpPr>
          <p:cNvPr id="54278" name="TextBox 20"/>
          <p:cNvSpPr txBox="1">
            <a:spLocks noChangeArrowheads="1"/>
          </p:cNvSpPr>
          <p:nvPr/>
        </p:nvSpPr>
        <p:spPr bwMode="auto">
          <a:xfrm>
            <a:off x="8072438" y="2643188"/>
            <a:ext cx="73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20~40GHz</a:t>
            </a:r>
            <a:endParaRPr kumimoji="0" lang="zh-CN" altLang="en-US" sz="2400" baseline="-25000"/>
          </a:p>
        </p:txBody>
      </p:sp>
      <p:sp>
        <p:nvSpPr>
          <p:cNvPr id="54279" name="TextBox 20"/>
          <p:cNvSpPr txBox="1">
            <a:spLocks noChangeArrowheads="1"/>
          </p:cNvSpPr>
          <p:nvPr/>
        </p:nvSpPr>
        <p:spPr bwMode="auto">
          <a:xfrm>
            <a:off x="8191500" y="4572000"/>
            <a:ext cx="738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2~4</a:t>
            </a:r>
          </a:p>
          <a:p>
            <a:pPr algn="l" eaLnBrk="1" hangingPunct="1">
              <a:spcBef>
                <a:spcPct val="0"/>
              </a:spcBef>
            </a:pPr>
            <a:r>
              <a:rPr kumimoji="0" lang="en-US" altLang="zh-CN" sz="2400" baseline="-25000"/>
              <a:t>GHz</a:t>
            </a:r>
            <a:endParaRPr kumimoji="0" lang="zh-CN" altLang="en-US" sz="2400" baseline="-25000"/>
          </a:p>
        </p:txBody>
      </p:sp>
      <p:sp>
        <p:nvSpPr>
          <p:cNvPr id="54280" name="TextBox 20"/>
          <p:cNvSpPr txBox="1">
            <a:spLocks noChangeArrowheads="1"/>
          </p:cNvSpPr>
          <p:nvPr/>
        </p:nvSpPr>
        <p:spPr bwMode="auto">
          <a:xfrm>
            <a:off x="3548063" y="5549900"/>
            <a:ext cx="738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-40dB</a:t>
            </a:r>
            <a:endParaRPr kumimoji="0" lang="zh-CN" altLang="en-US" sz="2400" baseline="-25000"/>
          </a:p>
        </p:txBody>
      </p:sp>
      <p:sp>
        <p:nvSpPr>
          <p:cNvPr id="54281" name="矩形 9"/>
          <p:cNvSpPr>
            <a:spLocks noChangeArrowheads="1"/>
          </p:cNvSpPr>
          <p:nvPr/>
        </p:nvSpPr>
        <p:spPr bwMode="auto">
          <a:xfrm>
            <a:off x="422275" y="1323975"/>
            <a:ext cx="3506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ea typeface="楷体_GB2312" pitchFamily="49" charset="-122"/>
                <a:cs typeface="Times New Roman" panose="02020603050405020304" pitchFamily="18" charset="0"/>
              </a:rPr>
              <a:t>一个实例：斜边长</a:t>
            </a:r>
            <a:r>
              <a:rPr kumimoji="0" lang="en-US" altLang="zh-CN" sz="2400">
                <a:ea typeface="楷体_GB2312" pitchFamily="49" charset="-122"/>
                <a:cs typeface="Times New Roman" panose="02020603050405020304" pitchFamily="18" charset="0"/>
              </a:rPr>
              <a:t>1.55W</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50</a:t>
            </a:fld>
            <a:endParaRPr lang="en-US" altLang="zh-CN"/>
          </a:p>
        </p:txBody>
      </p:sp>
    </p:spTree>
    <p:extLst>
      <p:ext uri="{BB962C8B-B14F-4D97-AF65-F5344CB8AC3E}">
        <p14:creationId xmlns:p14="http://schemas.microsoft.com/office/powerpoint/2010/main" val="1207798608"/>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5" descr="T形分支.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1493838"/>
            <a:ext cx="6373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15"/>
          <p:cNvSpPr>
            <a:spLocks noChangeArrowheads="1"/>
          </p:cNvSpPr>
          <p:nvPr/>
        </p:nvSpPr>
        <p:spPr bwMode="auto">
          <a:xfrm>
            <a:off x="357188" y="1143000"/>
            <a:ext cx="8358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ea typeface="楷体_GB2312" pitchFamily="49" charset="-122"/>
                <a:cs typeface="Times New Roman" panose="02020603050405020304" pitchFamily="18" charset="0"/>
              </a:rPr>
              <a:t>结构二：</a:t>
            </a:r>
            <a:r>
              <a:rPr kumimoji="0" lang="en-US" altLang="zh-CN">
                <a:ea typeface="楷体_GB2312" pitchFamily="49" charset="-122"/>
                <a:cs typeface="Times New Roman" panose="02020603050405020304" pitchFamily="18" charset="0"/>
              </a:rPr>
              <a:t>T</a:t>
            </a:r>
            <a:r>
              <a:rPr kumimoji="0" lang="zh-CN" altLang="en-US">
                <a:ea typeface="楷体_GB2312" pitchFamily="49" charset="-122"/>
                <a:cs typeface="Times New Roman" panose="02020603050405020304" pitchFamily="18" charset="0"/>
              </a:rPr>
              <a:t>型分支</a:t>
            </a:r>
            <a:r>
              <a:rPr kumimoji="0" lang="en-US" altLang="zh-CN">
                <a:ea typeface="楷体_GB2312" pitchFamily="49" charset="-122"/>
                <a:cs typeface="Times New Roman" panose="02020603050405020304" pitchFamily="18" charset="0"/>
              </a:rPr>
              <a:t>*</a:t>
            </a:r>
            <a:endParaRPr kumimoji="0" lang="zh-CN" altLang="en-US">
              <a:ea typeface="楷体_GB2312" pitchFamily="49" charset="-122"/>
              <a:cs typeface="Times New Roman" panose="02020603050405020304" pitchFamily="18" charset="0"/>
            </a:endParaRPr>
          </a:p>
        </p:txBody>
      </p:sp>
      <p:sp>
        <p:nvSpPr>
          <p:cNvPr id="55300" name="矩形 4"/>
          <p:cNvSpPr>
            <a:spLocks noChangeArrowheads="1"/>
          </p:cNvSpPr>
          <p:nvPr/>
        </p:nvSpPr>
        <p:spPr bwMode="auto">
          <a:xfrm>
            <a:off x="642938" y="6396038"/>
            <a:ext cx="3675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000">
                <a:solidFill>
                  <a:schemeClr val="bg2"/>
                </a:solidFill>
                <a:latin typeface="宋体" panose="02010600030101010101" pitchFamily="2" charset="-122"/>
                <a:cs typeface="Times New Roman" panose="02020603050405020304" pitchFamily="18" charset="0"/>
              </a:rPr>
              <a:t>*《</a:t>
            </a:r>
            <a:r>
              <a:rPr kumimoji="0" lang="zh-CN" altLang="en-US" sz="2000">
                <a:solidFill>
                  <a:schemeClr val="bg2"/>
                </a:solidFill>
                <a:latin typeface="宋体" panose="02010600030101010101" pitchFamily="2" charset="-122"/>
                <a:cs typeface="Times New Roman" panose="02020603050405020304" pitchFamily="18" charset="0"/>
              </a:rPr>
              <a:t>微波固态电路设计</a:t>
            </a:r>
            <a:r>
              <a:rPr kumimoji="0" lang="en-US" altLang="zh-CN" sz="2000">
                <a:solidFill>
                  <a:schemeClr val="bg2"/>
                </a:solidFill>
                <a:latin typeface="宋体" panose="02010600030101010101" pitchFamily="2" charset="-122"/>
                <a:cs typeface="Times New Roman" panose="02020603050405020304" pitchFamily="18" charset="0"/>
              </a:rPr>
              <a:t>》p36-37</a:t>
            </a:r>
            <a:endParaRPr kumimoji="0" lang="zh-CN" altLang="en-US" sz="2000"/>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51</a:t>
            </a:fld>
            <a:endParaRPr lang="en-US" altLang="zh-CN"/>
          </a:p>
        </p:txBody>
      </p:sp>
    </p:spTree>
    <p:extLst>
      <p:ext uri="{BB962C8B-B14F-4D97-AF65-F5344CB8AC3E}">
        <p14:creationId xmlns:p14="http://schemas.microsoft.com/office/powerpoint/2010/main" val="2229484872"/>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3"/>
          <p:cNvSpPr>
            <a:spLocks noChangeArrowheads="1"/>
          </p:cNvSpPr>
          <p:nvPr/>
        </p:nvSpPr>
        <p:spPr bwMode="auto">
          <a:xfrm>
            <a:off x="214313" y="1109663"/>
            <a:ext cx="21955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ea typeface="楷体_GB2312" pitchFamily="49" charset="-122"/>
                <a:cs typeface="Times New Roman" panose="02020603050405020304" pitchFamily="18" charset="0"/>
              </a:rPr>
              <a:t>一个实例：</a:t>
            </a:r>
            <a:endParaRPr kumimoji="0" lang="en-US" altLang="zh-CN" sz="2400">
              <a:ea typeface="楷体_GB2312" pitchFamily="49" charset="-122"/>
              <a:cs typeface="Times New Roman" panose="02020603050405020304" pitchFamily="18" charset="0"/>
            </a:endParaRPr>
          </a:p>
          <a:p>
            <a:pPr algn="l" eaLnBrk="1" hangingPunct="1">
              <a:spcBef>
                <a:spcPct val="0"/>
              </a:spcBef>
            </a:pPr>
            <a:r>
              <a:rPr kumimoji="0" lang="zh-CN" altLang="en-US" sz="2400">
                <a:ea typeface="楷体_GB2312" pitchFamily="49" charset="-122"/>
                <a:cs typeface="Times New Roman" panose="02020603050405020304" pitchFamily="18" charset="0"/>
              </a:rPr>
              <a:t>结构为（</a:t>
            </a:r>
            <a:r>
              <a:rPr kumimoji="0" lang="en-US" altLang="zh-CN" sz="2400" i="1">
                <a:ea typeface="楷体_GB2312" pitchFamily="49" charset="-122"/>
                <a:cs typeface="Times New Roman" panose="02020603050405020304" pitchFamily="18" charset="0"/>
              </a:rPr>
              <a:t>a</a:t>
            </a:r>
            <a:r>
              <a:rPr kumimoji="0" lang="zh-CN" altLang="en-US" sz="2400">
                <a:ea typeface="楷体_GB2312" pitchFamily="49" charset="-122"/>
                <a:cs typeface="Times New Roman" panose="02020603050405020304" pitchFamily="18" charset="0"/>
              </a:rPr>
              <a:t>）右</a:t>
            </a:r>
            <a:endParaRPr kumimoji="0" lang="en-US" altLang="zh-CN" sz="2400">
              <a:ea typeface="楷体_GB2312" pitchFamily="49" charset="-122"/>
              <a:cs typeface="Times New Roman" panose="02020603050405020304" pitchFamily="18" charset="0"/>
            </a:endParaRPr>
          </a:p>
        </p:txBody>
      </p:sp>
      <p:pic>
        <p:nvPicPr>
          <p:cNvPr id="563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2003425"/>
            <a:ext cx="234315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4071938"/>
            <a:ext cx="2443162"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56325" name="图片 8" descr="3.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1285875"/>
            <a:ext cx="5500688"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图片 9" descr="4.bmp"/>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57500" y="3643313"/>
            <a:ext cx="5786438"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52</a:t>
            </a:fld>
            <a:endParaRPr lang="en-US" altLang="zh-CN"/>
          </a:p>
        </p:txBody>
      </p:sp>
    </p:spTree>
    <p:extLst>
      <p:ext uri="{BB962C8B-B14F-4D97-AF65-F5344CB8AC3E}">
        <p14:creationId xmlns:p14="http://schemas.microsoft.com/office/powerpoint/2010/main" val="2458869492"/>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7AA7112-0BF1-44DC-87EB-2D1C7339536E}" type="slidenum">
              <a:rPr lang="en-US" altLang="zh-CN" smtClean="0"/>
              <a:pPr/>
              <a:t>53</a:t>
            </a:fld>
            <a:endParaRPr lang="en-US" altLang="zh-CN"/>
          </a:p>
        </p:txBody>
      </p:sp>
      <p:sp>
        <p:nvSpPr>
          <p:cNvPr id="3" name="文本框 2"/>
          <p:cNvSpPr txBox="1"/>
          <p:nvPr/>
        </p:nvSpPr>
        <p:spPr>
          <a:xfrm>
            <a:off x="3352800" y="228600"/>
            <a:ext cx="2362200" cy="707886"/>
          </a:xfrm>
          <a:prstGeom prst="rect">
            <a:avLst/>
          </a:prstGeom>
          <a:noFill/>
        </p:spPr>
        <p:txBody>
          <a:bodyPr wrap="square" rtlCol="0">
            <a:spAutoFit/>
          </a:bodyPr>
          <a:lstStyle/>
          <a:p>
            <a:pPr algn="ctr">
              <a:spcBef>
                <a:spcPct val="0"/>
              </a:spcBef>
            </a:pPr>
            <a:r>
              <a:rPr lang="zh-CN" altLang="en-US" sz="4000" b="1" dirty="0">
                <a:solidFill>
                  <a:srgbClr val="532476"/>
                </a:solidFill>
                <a:latin typeface="微软雅黑" panose="020B0503020204020204" pitchFamily="34" charset="-122"/>
                <a:ea typeface="微软雅黑" panose="020B0503020204020204" pitchFamily="34" charset="-122"/>
                <a:cs typeface="+mj-cs"/>
              </a:rPr>
              <a:t>小结</a:t>
            </a:r>
          </a:p>
        </p:txBody>
      </p:sp>
      <p:sp>
        <p:nvSpPr>
          <p:cNvPr id="4" name="矩形 3"/>
          <p:cNvSpPr>
            <a:spLocks noChangeArrowheads="1"/>
          </p:cNvSpPr>
          <p:nvPr/>
        </p:nvSpPr>
        <p:spPr bwMode="auto">
          <a:xfrm>
            <a:off x="609600" y="3608070"/>
            <a:ext cx="8305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kumimoji="0" lang="zh-CN" altLang="en-US" dirty="0" smtClean="0">
                <a:ea typeface="楷体_GB2312" pitchFamily="49" charset="-122"/>
                <a:cs typeface="Times New Roman" panose="02020603050405020304" pitchFamily="18" charset="0"/>
              </a:rPr>
              <a:t>理解散射参量</a:t>
            </a:r>
            <a:r>
              <a:rPr kumimoji="0" lang="en-US" altLang="zh-CN" dirty="0" smtClean="0">
                <a:ea typeface="楷体_GB2312" pitchFamily="49" charset="-122"/>
                <a:cs typeface="Times New Roman" panose="02020603050405020304" pitchFamily="18" charset="0"/>
              </a:rPr>
              <a:t>S</a:t>
            </a:r>
            <a:r>
              <a:rPr kumimoji="0" lang="zh-CN" altLang="en-US" dirty="0" smtClean="0">
                <a:ea typeface="楷体_GB2312" pitchFamily="49" charset="-122"/>
                <a:cs typeface="Times New Roman" panose="02020603050405020304" pitchFamily="18" charset="0"/>
              </a:rPr>
              <a:t>的物理意义，能简单描述双端口网络</a:t>
            </a:r>
            <a:r>
              <a:rPr kumimoji="0" lang="en-US" altLang="zh-CN" dirty="0" smtClean="0">
                <a:ea typeface="楷体_GB2312" pitchFamily="49" charset="-122"/>
                <a:cs typeface="Times New Roman" panose="02020603050405020304" pitchFamily="18" charset="0"/>
              </a:rPr>
              <a:t>S</a:t>
            </a:r>
            <a:r>
              <a:rPr kumimoji="0" lang="zh-CN" altLang="en-US" dirty="0" smtClean="0">
                <a:ea typeface="楷体_GB2312" pitchFamily="49" charset="-122"/>
                <a:cs typeface="Times New Roman" panose="02020603050405020304" pitchFamily="18" charset="0"/>
              </a:rPr>
              <a:t>参量；</a:t>
            </a:r>
            <a:endParaRPr kumimoji="0" lang="en-US" altLang="zh-CN" dirty="0" smtClean="0">
              <a:ea typeface="楷体_GB2312" pitchFamily="49" charset="-122"/>
              <a:cs typeface="Times New Roman" panose="02020603050405020304" pitchFamily="18" charset="0"/>
            </a:endParaRPr>
          </a:p>
        </p:txBody>
      </p:sp>
      <p:graphicFrame>
        <p:nvGraphicFramePr>
          <p:cNvPr id="5" name="Object 9"/>
          <p:cNvGraphicFramePr>
            <a:graphicFrameLocks noChangeAspect="1"/>
          </p:cNvGraphicFramePr>
          <p:nvPr>
            <p:extLst>
              <p:ext uri="{D42A27DB-BD31-4B8C-83A1-F6EECF244321}">
                <p14:modId xmlns:p14="http://schemas.microsoft.com/office/powerpoint/2010/main" val="3445122929"/>
              </p:ext>
            </p:extLst>
          </p:nvPr>
        </p:nvGraphicFramePr>
        <p:xfrm>
          <a:off x="3124200" y="2211923"/>
          <a:ext cx="2373313" cy="1109662"/>
        </p:xfrm>
        <a:graphic>
          <a:graphicData uri="http://schemas.openxmlformats.org/presentationml/2006/ole">
            <mc:AlternateContent xmlns:mc="http://schemas.openxmlformats.org/markup-compatibility/2006">
              <mc:Choice xmlns:v="urn:schemas-microsoft-com:vml" Requires="v">
                <p:oleObj spid="_x0000_s196758" name="公式" r:id="rId3" imgW="1168200" imgH="545760" progId="Equation.3">
                  <p:embed/>
                </p:oleObj>
              </mc:Choice>
              <mc:Fallback>
                <p:oleObj name="公式" r:id="rId3" imgW="1168200" imgH="545760" progId="Equation.3">
                  <p:embed/>
                  <p:pic>
                    <p:nvPicPr>
                      <p:cNvPr id="112649" name="Object 9"/>
                      <p:cNvPicPr>
                        <a:picLocks noChangeAspect="1" noChangeArrowheads="1"/>
                      </p:cNvPicPr>
                      <p:nvPr/>
                    </p:nvPicPr>
                    <p:blipFill>
                      <a:blip r:embed="rId4"/>
                      <a:srcRect/>
                      <a:stretch>
                        <a:fillRect/>
                      </a:stretch>
                    </p:blipFill>
                    <p:spPr bwMode="auto">
                      <a:xfrm>
                        <a:off x="3124200" y="2211923"/>
                        <a:ext cx="2373313" cy="1109662"/>
                      </a:xfrm>
                      <a:prstGeom prst="rect">
                        <a:avLst/>
                      </a:prstGeom>
                      <a:solidFill>
                        <a:schemeClr val="accent5"/>
                      </a:solidFill>
                      <a:ln>
                        <a:noFill/>
                      </a:ln>
                      <a:effectLst/>
                      <a:extLst/>
                    </p:spPr>
                  </p:pic>
                </p:oleObj>
              </mc:Fallback>
            </mc:AlternateContent>
          </a:graphicData>
        </a:graphic>
      </p:graphicFrame>
      <p:sp>
        <p:nvSpPr>
          <p:cNvPr id="7" name="矩形 6"/>
          <p:cNvSpPr>
            <a:spLocks noChangeArrowheads="1"/>
          </p:cNvSpPr>
          <p:nvPr/>
        </p:nvSpPr>
        <p:spPr bwMode="auto">
          <a:xfrm>
            <a:off x="533400" y="1371600"/>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kumimoji="0" lang="zh-CN" altLang="en-US" dirty="0" smtClean="0">
                <a:ea typeface="楷体_GB2312" pitchFamily="49" charset="-122"/>
                <a:cs typeface="Times New Roman" panose="02020603050405020304" pitchFamily="18" charset="0"/>
              </a:rPr>
              <a:t>特性阻抗</a:t>
            </a:r>
            <a:r>
              <a:rPr kumimoji="0" lang="en-US" altLang="zh-CN" dirty="0" smtClean="0">
                <a:ea typeface="楷体_GB2312" pitchFamily="49" charset="-122"/>
                <a:cs typeface="Times New Roman" panose="02020603050405020304" pitchFamily="18" charset="0"/>
              </a:rPr>
              <a:t>Z</a:t>
            </a:r>
            <a:r>
              <a:rPr kumimoji="0" lang="en-US" altLang="zh-CN" baseline="-25000" dirty="0" smtClean="0">
                <a:ea typeface="楷体_GB2312" pitchFamily="49" charset="-122"/>
                <a:cs typeface="Times New Roman" panose="02020603050405020304" pitchFamily="18" charset="0"/>
              </a:rPr>
              <a:t>0</a:t>
            </a:r>
            <a:r>
              <a:rPr kumimoji="0" lang="zh-CN" altLang="en-US" dirty="0" smtClean="0">
                <a:ea typeface="楷体_GB2312" pitchFamily="49" charset="-122"/>
                <a:cs typeface="Times New Roman" panose="02020603050405020304" pitchFamily="18" charset="0"/>
              </a:rPr>
              <a:t>，输入阻抗</a:t>
            </a:r>
            <a:r>
              <a:rPr kumimoji="0" lang="en-US" altLang="zh-CN" dirty="0" smtClean="0">
                <a:ea typeface="楷体_GB2312" pitchFamily="49" charset="-122"/>
                <a:cs typeface="Times New Roman" panose="02020603050405020304" pitchFamily="18" charset="0"/>
              </a:rPr>
              <a:t>Z</a:t>
            </a:r>
            <a:r>
              <a:rPr kumimoji="0" lang="en-US" altLang="zh-CN" baseline="-25000" dirty="0">
                <a:ea typeface="楷体_GB2312" pitchFamily="49" charset="-122"/>
                <a:cs typeface="Times New Roman" panose="02020603050405020304" pitchFamily="18" charset="0"/>
              </a:rPr>
              <a:t>in</a:t>
            </a:r>
            <a:r>
              <a:rPr kumimoji="0" lang="zh-CN" altLang="en-US" dirty="0" smtClean="0">
                <a:ea typeface="楷体_GB2312" pitchFamily="49" charset="-122"/>
                <a:cs typeface="Times New Roman" panose="02020603050405020304" pitchFamily="18" charset="0"/>
              </a:rPr>
              <a:t>，反射系数的关系</a:t>
            </a:r>
            <a:r>
              <a:rPr kumimoji="0" lang="el-GR" altLang="zh-CN" dirty="0" smtClean="0">
                <a:ea typeface="楷体_GB2312" pitchFamily="49" charset="-122"/>
                <a:cs typeface="Times New Roman" panose="02020603050405020304" pitchFamily="18" charset="0"/>
              </a:rPr>
              <a:t>Γ</a:t>
            </a:r>
            <a:r>
              <a:rPr kumimoji="0" lang="zh-CN" altLang="en-US" dirty="0" smtClean="0">
                <a:ea typeface="楷体_GB2312" pitchFamily="49" charset="-122"/>
                <a:cs typeface="Times New Roman" panose="02020603050405020304" pitchFamily="18" charset="0"/>
              </a:rPr>
              <a:t>；</a:t>
            </a:r>
            <a:endParaRPr kumimoji="0" lang="zh-CN" altLang="en-US" dirty="0">
              <a:ea typeface="楷体_GB2312" pitchFamily="49" charset="-122"/>
              <a:cs typeface="Times New Roman" panose="02020603050405020304" pitchFamily="18" charset="0"/>
            </a:endParaRPr>
          </a:p>
        </p:txBody>
      </p:sp>
      <p:sp>
        <p:nvSpPr>
          <p:cNvPr id="8" name="矩形 7"/>
          <p:cNvSpPr>
            <a:spLocks noChangeArrowheads="1"/>
          </p:cNvSpPr>
          <p:nvPr/>
        </p:nvSpPr>
        <p:spPr bwMode="auto">
          <a:xfrm>
            <a:off x="609600" y="4748351"/>
            <a:ext cx="8305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kumimoji="0" lang="zh-CN" altLang="en-US" dirty="0" smtClean="0">
                <a:ea typeface="楷体_GB2312" pitchFamily="49" charset="-122"/>
                <a:cs typeface="Times New Roman" panose="02020603050405020304" pitchFamily="18" charset="0"/>
              </a:rPr>
              <a:t>了解微带传输线的几何参数和电磁参数的意义，了解微带</a:t>
            </a:r>
            <a:r>
              <a:rPr kumimoji="0" lang="zh-CN" altLang="en-US" smtClean="0">
                <a:ea typeface="楷体_GB2312" pitchFamily="49" charset="-122"/>
                <a:cs typeface="Times New Roman" panose="02020603050405020304" pitchFamily="18" charset="0"/>
              </a:rPr>
              <a:t>传输线的介质损耗与导体损耗与频率之间的关系。</a:t>
            </a:r>
            <a:endParaRPr kumimoji="0" lang="en-US" altLang="zh-CN" dirty="0" smtClean="0">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2921603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660287"/>
            <a:ext cx="8229600" cy="2590800"/>
          </a:xfrm>
        </p:spPr>
        <p:txBody>
          <a:bodyPr/>
          <a:lstStyle/>
          <a:p>
            <a:pPr algn="just">
              <a:lnSpc>
                <a:spcPts val="3000"/>
              </a:lnSpc>
              <a:buFont typeface="Wingdings" panose="05000000000000000000" pitchFamily="2" charset="2"/>
              <a:buChar char="Ø"/>
            </a:pPr>
            <a:r>
              <a:rPr lang="zh-CN" altLang="en-US" sz="2400" b="1" dirty="0" smtClean="0"/>
              <a:t>当</a:t>
            </a:r>
            <a:r>
              <a:rPr lang="zh-CN" altLang="en-US" sz="2400" b="1" dirty="0"/>
              <a:t>信号所包含的</a:t>
            </a:r>
            <a:r>
              <a:rPr lang="zh-CN" altLang="en-US" sz="2400" b="1" dirty="0">
                <a:solidFill>
                  <a:srgbClr val="0000FF"/>
                </a:solidFill>
              </a:rPr>
              <a:t>频率分量</a:t>
            </a:r>
            <a:r>
              <a:rPr lang="zh-CN" altLang="en-US" sz="2400" b="1" dirty="0"/>
              <a:t>的相应的</a:t>
            </a:r>
            <a:r>
              <a:rPr lang="zh-CN" altLang="en-US" sz="2400" b="1" dirty="0">
                <a:solidFill>
                  <a:srgbClr val="0000FF"/>
                </a:solidFill>
              </a:rPr>
              <a:t>波长</a:t>
            </a:r>
            <a:r>
              <a:rPr lang="zh-CN" altLang="en-US" sz="2400" b="1" dirty="0"/>
              <a:t>较之电线长度小或二者可以比拟的时候，电线的长度是很重要的。</a:t>
            </a:r>
          </a:p>
          <a:p>
            <a:pPr algn="just">
              <a:lnSpc>
                <a:spcPts val="3000"/>
              </a:lnSpc>
              <a:buFont typeface="Wingdings" panose="05000000000000000000" pitchFamily="2" charset="2"/>
              <a:buChar char="Ø"/>
            </a:pPr>
            <a:r>
              <a:rPr lang="zh-CN" altLang="en-US" sz="2400" b="1" dirty="0"/>
              <a:t>常见的经验方法认为如果电缆或者电线的长度大于波长的</a:t>
            </a:r>
            <a:r>
              <a:rPr lang="en-US" altLang="zh-CN" sz="2400" b="1" dirty="0"/>
              <a:t>1/10</a:t>
            </a:r>
            <a:r>
              <a:rPr lang="zh-CN" altLang="en-US" sz="2400" b="1" dirty="0"/>
              <a:t>，则需被作为传输线处理。 在这个长度下相位延迟和线中的反射干扰非常显著，那么没有用传输线理论仔细的研究设计过的系统就会出现一些不可预知行为</a:t>
            </a:r>
            <a:r>
              <a:rPr lang="zh-CN" altLang="en-US" sz="2400" b="1" dirty="0" smtClean="0"/>
              <a:t>。</a:t>
            </a:r>
            <a:endParaRPr lang="zh-CN" altLang="en-US" sz="2400" b="1"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6</a:t>
            </a:fld>
            <a:endParaRPr lang="en-US" altLang="zh-CN"/>
          </a:p>
        </p:txBody>
      </p:sp>
      <p:pic>
        <p:nvPicPr>
          <p:cNvPr id="5" name="图片 4"/>
          <p:cNvPicPr>
            <a:picLocks noChangeAspect="1"/>
          </p:cNvPicPr>
          <p:nvPr/>
        </p:nvPicPr>
        <p:blipFill>
          <a:blip r:embed="rId2"/>
          <a:stretch>
            <a:fillRect/>
          </a:stretch>
        </p:blipFill>
        <p:spPr>
          <a:xfrm>
            <a:off x="381000" y="57212"/>
            <a:ext cx="8160190" cy="3530050"/>
          </a:xfrm>
          <a:prstGeom prst="rect">
            <a:avLst/>
          </a:prstGeom>
        </p:spPr>
      </p:pic>
    </p:spTree>
    <p:extLst>
      <p:ext uri="{BB962C8B-B14F-4D97-AF65-F5344CB8AC3E}">
        <p14:creationId xmlns:p14="http://schemas.microsoft.com/office/powerpoint/2010/main" val="1848039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A7E800-399D-4E82-A1FF-A89CD4FE6138}" type="slidenum">
              <a:rPr lang="en-US" altLang="zh-CN" smtClean="0"/>
              <a:pPr/>
              <a:t>7</a:t>
            </a:fld>
            <a:endParaRPr lang="en-US" altLang="zh-CN"/>
          </a:p>
        </p:txBody>
      </p:sp>
      <p:graphicFrame>
        <p:nvGraphicFramePr>
          <p:cNvPr id="8" name="Object 117"/>
          <p:cNvGraphicFramePr>
            <a:graphicFrameLocks noChangeAspect="1"/>
          </p:cNvGraphicFramePr>
          <p:nvPr>
            <p:extLst/>
          </p:nvPr>
        </p:nvGraphicFramePr>
        <p:xfrm>
          <a:off x="2773362" y="175563"/>
          <a:ext cx="2835275" cy="438150"/>
        </p:xfrm>
        <a:graphic>
          <a:graphicData uri="http://schemas.openxmlformats.org/presentationml/2006/ole">
            <mc:AlternateContent xmlns:mc="http://schemas.openxmlformats.org/markup-compatibility/2006">
              <mc:Choice xmlns:v="urn:schemas-microsoft-com:vml" Requires="v">
                <p:oleObj spid="_x0000_s199066" name="Equation" r:id="rId4" imgW="1320480" imgH="228600" progId="Equation.3">
                  <p:embed/>
                </p:oleObj>
              </mc:Choice>
              <mc:Fallback>
                <p:oleObj name="Equation" r:id="rId4" imgW="1320480" imgH="228600" progId="Equation.3">
                  <p:embed/>
                  <p:pic>
                    <p:nvPicPr>
                      <p:cNvPr id="8" name="Object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3362" y="175563"/>
                        <a:ext cx="2835275" cy="438150"/>
                      </a:xfrm>
                      <a:prstGeom prst="rect">
                        <a:avLst/>
                      </a:prstGeom>
                      <a:solidFill>
                        <a:schemeClr val="accent5"/>
                      </a:solidFill>
                      <a:ln>
                        <a:noFill/>
                      </a:ln>
                      <a:effectLst/>
                    </p:spPr>
                  </p:pic>
                </p:oleObj>
              </mc:Fallback>
            </mc:AlternateContent>
          </a:graphicData>
        </a:graphic>
      </p:graphicFrame>
      <p:grpSp>
        <p:nvGrpSpPr>
          <p:cNvPr id="31" name="组合 30"/>
          <p:cNvGrpSpPr/>
          <p:nvPr/>
        </p:nvGrpSpPr>
        <p:grpSpPr>
          <a:xfrm>
            <a:off x="304800" y="1371600"/>
            <a:ext cx="4608512" cy="3375164"/>
            <a:chOff x="649288" y="1097761"/>
            <a:chExt cx="4608512" cy="3375164"/>
          </a:xfrm>
        </p:grpSpPr>
        <p:sp>
          <p:nvSpPr>
            <p:cNvPr id="21" name="Text Box 121"/>
            <p:cNvSpPr txBox="1">
              <a:spLocks noChangeArrowheads="1"/>
            </p:cNvSpPr>
            <p:nvPr/>
          </p:nvSpPr>
          <p:spPr bwMode="auto">
            <a:xfrm>
              <a:off x="2815270" y="3949481"/>
              <a:ext cx="742410" cy="52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z ,m</a:t>
              </a:r>
            </a:p>
          </p:txBody>
        </p:sp>
        <p:graphicFrame>
          <p:nvGraphicFramePr>
            <p:cNvPr id="22" name="Object 122"/>
            <p:cNvGraphicFramePr>
              <a:graphicFrameLocks noChangeAspect="1"/>
            </p:cNvGraphicFramePr>
            <p:nvPr>
              <p:extLst/>
            </p:nvPr>
          </p:nvGraphicFramePr>
          <p:xfrm>
            <a:off x="1434387" y="1338545"/>
            <a:ext cx="3533873" cy="1021762"/>
          </p:xfrm>
          <a:graphic>
            <a:graphicData uri="http://schemas.openxmlformats.org/presentationml/2006/ole">
              <mc:AlternateContent xmlns:mc="http://schemas.openxmlformats.org/markup-compatibility/2006">
                <mc:Choice xmlns:v="urn:schemas-microsoft-com:vml" Requires="v">
                  <p:oleObj spid="_x0000_s199067" name="BMP 图象" r:id="rId6" imgW="2400635" imgH="800212" progId="Paint.Picture">
                    <p:embed/>
                  </p:oleObj>
                </mc:Choice>
                <mc:Fallback>
                  <p:oleObj name="BMP 图象" r:id="rId6" imgW="2400635" imgH="800212" progId="Paint.Picture">
                    <p:embed/>
                    <p:pic>
                      <p:nvPicPr>
                        <p:cNvPr id="22" name="Object 1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387" y="1338545"/>
                          <a:ext cx="3533873" cy="102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23"/>
            <p:cNvGraphicFramePr>
              <a:graphicFrameLocks noChangeAspect="1"/>
            </p:cNvGraphicFramePr>
            <p:nvPr>
              <p:extLst/>
            </p:nvPr>
          </p:nvGraphicFramePr>
          <p:xfrm>
            <a:off x="1434387" y="2839781"/>
            <a:ext cx="3533873" cy="1034324"/>
          </p:xfrm>
          <a:graphic>
            <a:graphicData uri="http://schemas.openxmlformats.org/presentationml/2006/ole">
              <mc:AlternateContent xmlns:mc="http://schemas.openxmlformats.org/markup-compatibility/2006">
                <mc:Choice xmlns:v="urn:schemas-microsoft-com:vml" Requires="v">
                  <p:oleObj spid="_x0000_s199068" name="BMP 图象" r:id="rId8" imgW="2400635" imgH="809738" progId="Paint.Picture">
                    <p:embed/>
                  </p:oleObj>
                </mc:Choice>
                <mc:Fallback>
                  <p:oleObj name="BMP 图象" r:id="rId8" imgW="2400635" imgH="809738" progId="Paint.Picture">
                    <p:embed/>
                    <p:pic>
                      <p:nvPicPr>
                        <p:cNvPr id="23"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387" y="2839781"/>
                          <a:ext cx="3533873" cy="103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 Box 124"/>
            <p:cNvSpPr txBox="1">
              <a:spLocks noChangeArrowheads="1"/>
            </p:cNvSpPr>
            <p:nvPr/>
          </p:nvSpPr>
          <p:spPr bwMode="auto">
            <a:xfrm>
              <a:off x="1300753" y="3817574"/>
              <a:ext cx="3957047" cy="40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0" dirty="0">
                  <a:solidFill>
                    <a:srgbClr val="0000FF"/>
                  </a:solidFill>
                </a:rPr>
                <a:t>0   20   40   60   80 100 120 140 160 180 200</a:t>
              </a:r>
            </a:p>
          </p:txBody>
        </p:sp>
        <p:sp>
          <p:nvSpPr>
            <p:cNvPr id="25" name="Text Box 125"/>
            <p:cNvSpPr txBox="1">
              <a:spLocks noChangeArrowheads="1"/>
            </p:cNvSpPr>
            <p:nvPr/>
          </p:nvSpPr>
          <p:spPr bwMode="auto">
            <a:xfrm>
              <a:off x="1300753" y="2301681"/>
              <a:ext cx="3905078" cy="40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0">
                  <a:solidFill>
                    <a:srgbClr val="0000FF"/>
                  </a:solidFill>
                </a:rPr>
                <a:t>0  0.2  0.4  0.6  0.8  1.0  1.2 1.4  1.6  1.8  2.0</a:t>
              </a:r>
            </a:p>
          </p:txBody>
        </p:sp>
        <p:sp>
          <p:nvSpPr>
            <p:cNvPr id="26" name="Text Box 127"/>
            <p:cNvSpPr txBox="1">
              <a:spLocks noChangeArrowheads="1"/>
            </p:cNvSpPr>
            <p:nvPr/>
          </p:nvSpPr>
          <p:spPr bwMode="auto">
            <a:xfrm rot="16200000">
              <a:off x="313878" y="3120753"/>
              <a:ext cx="1134826" cy="46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V(z, t)</a:t>
              </a:r>
            </a:p>
          </p:txBody>
        </p:sp>
        <p:sp>
          <p:nvSpPr>
            <p:cNvPr id="27" name="Text Box 128"/>
            <p:cNvSpPr txBox="1">
              <a:spLocks noChangeArrowheads="1"/>
            </p:cNvSpPr>
            <p:nvPr/>
          </p:nvSpPr>
          <p:spPr bwMode="auto">
            <a:xfrm rot="16200000">
              <a:off x="313878" y="1554609"/>
              <a:ext cx="1134826" cy="46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FF0000"/>
                  </a:solidFill>
                </a:rPr>
                <a:t>V(z, t)</a:t>
              </a:r>
            </a:p>
          </p:txBody>
        </p:sp>
        <p:sp>
          <p:nvSpPr>
            <p:cNvPr id="28" name="Text Box 129"/>
            <p:cNvSpPr txBox="1">
              <a:spLocks noChangeArrowheads="1"/>
            </p:cNvSpPr>
            <p:nvPr/>
          </p:nvSpPr>
          <p:spPr bwMode="auto">
            <a:xfrm>
              <a:off x="1024205" y="2622029"/>
              <a:ext cx="491847" cy="138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400" b="0" dirty="0">
                  <a:solidFill>
                    <a:srgbClr val="0000FF"/>
                  </a:solidFill>
                </a:rPr>
                <a:t> 20</a:t>
              </a:r>
            </a:p>
            <a:p>
              <a:pPr>
                <a:lnSpc>
                  <a:spcPct val="90000"/>
                </a:lnSpc>
              </a:pPr>
              <a:r>
                <a:rPr lang="en-US" altLang="zh-CN" sz="1400" b="0" dirty="0">
                  <a:solidFill>
                    <a:srgbClr val="0000FF"/>
                  </a:solidFill>
                </a:rPr>
                <a:t> 10</a:t>
              </a:r>
            </a:p>
            <a:p>
              <a:pPr>
                <a:lnSpc>
                  <a:spcPct val="90000"/>
                </a:lnSpc>
              </a:pPr>
              <a:r>
                <a:rPr lang="en-US" altLang="zh-CN" sz="1400" b="0" dirty="0">
                  <a:solidFill>
                    <a:srgbClr val="0000FF"/>
                  </a:solidFill>
                </a:rPr>
                <a:t>  0</a:t>
              </a:r>
            </a:p>
            <a:p>
              <a:pPr>
                <a:lnSpc>
                  <a:spcPct val="90000"/>
                </a:lnSpc>
              </a:pPr>
              <a:r>
                <a:rPr lang="en-US" altLang="zh-CN" sz="1400" b="0" dirty="0">
                  <a:solidFill>
                    <a:srgbClr val="0000FF"/>
                  </a:solidFill>
                </a:rPr>
                <a:t>-10</a:t>
              </a:r>
            </a:p>
            <a:p>
              <a:pPr>
                <a:lnSpc>
                  <a:spcPct val="90000"/>
                </a:lnSpc>
              </a:pPr>
              <a:r>
                <a:rPr lang="en-US" altLang="zh-CN" sz="1400" b="0" dirty="0">
                  <a:solidFill>
                    <a:srgbClr val="0000FF"/>
                  </a:solidFill>
                </a:rPr>
                <a:t>-20</a:t>
              </a:r>
            </a:p>
          </p:txBody>
        </p:sp>
        <p:sp>
          <p:nvSpPr>
            <p:cNvPr id="29" name="Text Box 130"/>
            <p:cNvSpPr txBox="1">
              <a:spLocks noChangeArrowheads="1"/>
            </p:cNvSpPr>
            <p:nvPr/>
          </p:nvSpPr>
          <p:spPr bwMode="auto">
            <a:xfrm>
              <a:off x="1024205" y="1097761"/>
              <a:ext cx="491847" cy="138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400" b="0" dirty="0">
                  <a:solidFill>
                    <a:srgbClr val="0000FF"/>
                  </a:solidFill>
                </a:rPr>
                <a:t> 20</a:t>
              </a:r>
            </a:p>
            <a:p>
              <a:pPr>
                <a:lnSpc>
                  <a:spcPct val="90000"/>
                </a:lnSpc>
              </a:pPr>
              <a:r>
                <a:rPr lang="en-US" altLang="zh-CN" sz="1400" b="0" dirty="0">
                  <a:solidFill>
                    <a:srgbClr val="0000FF"/>
                  </a:solidFill>
                </a:rPr>
                <a:t> 10</a:t>
              </a:r>
            </a:p>
            <a:p>
              <a:pPr>
                <a:lnSpc>
                  <a:spcPct val="90000"/>
                </a:lnSpc>
              </a:pPr>
              <a:r>
                <a:rPr lang="en-US" altLang="zh-CN" sz="1400" b="0" dirty="0">
                  <a:solidFill>
                    <a:srgbClr val="0000FF"/>
                  </a:solidFill>
                </a:rPr>
                <a:t>  0</a:t>
              </a:r>
            </a:p>
            <a:p>
              <a:pPr>
                <a:lnSpc>
                  <a:spcPct val="90000"/>
                </a:lnSpc>
              </a:pPr>
              <a:r>
                <a:rPr lang="en-US" altLang="zh-CN" sz="1400" b="0" dirty="0">
                  <a:solidFill>
                    <a:srgbClr val="0000FF"/>
                  </a:solidFill>
                </a:rPr>
                <a:t>-10</a:t>
              </a:r>
            </a:p>
            <a:p>
              <a:pPr>
                <a:lnSpc>
                  <a:spcPct val="90000"/>
                </a:lnSpc>
              </a:pPr>
              <a:r>
                <a:rPr lang="en-US" altLang="zh-CN" sz="1400" b="0" dirty="0">
                  <a:solidFill>
                    <a:srgbClr val="0000FF"/>
                  </a:solidFill>
                </a:rPr>
                <a:t>-20</a:t>
              </a:r>
            </a:p>
          </p:txBody>
        </p:sp>
        <p:sp>
          <p:nvSpPr>
            <p:cNvPr id="30" name="Text Box 132"/>
            <p:cNvSpPr txBox="1">
              <a:spLocks noChangeArrowheads="1"/>
            </p:cNvSpPr>
            <p:nvPr/>
          </p:nvSpPr>
          <p:spPr bwMode="auto">
            <a:xfrm>
              <a:off x="2815270" y="2425214"/>
              <a:ext cx="876044" cy="52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t ,μs</a:t>
              </a:r>
            </a:p>
          </p:txBody>
        </p:sp>
      </p:grpSp>
      <p:grpSp>
        <p:nvGrpSpPr>
          <p:cNvPr id="32" name="Group 199"/>
          <p:cNvGrpSpPr>
            <a:grpSpLocks/>
          </p:cNvGrpSpPr>
          <p:nvPr/>
        </p:nvGrpSpPr>
        <p:grpSpPr bwMode="auto">
          <a:xfrm>
            <a:off x="4802188" y="1600200"/>
            <a:ext cx="4208462" cy="2720975"/>
            <a:chOff x="3025" y="480"/>
            <a:chExt cx="2651" cy="1714"/>
          </a:xfrm>
        </p:grpSpPr>
        <p:graphicFrame>
          <p:nvGraphicFramePr>
            <p:cNvPr id="33" name="Object 31"/>
            <p:cNvGraphicFramePr>
              <a:graphicFrameLocks noChangeAspect="1"/>
            </p:cNvGraphicFramePr>
            <p:nvPr/>
          </p:nvGraphicFramePr>
          <p:xfrm>
            <a:off x="3071" y="480"/>
            <a:ext cx="2466" cy="1628"/>
          </p:xfrm>
          <a:graphic>
            <a:graphicData uri="http://schemas.openxmlformats.org/presentationml/2006/ole">
              <mc:AlternateContent xmlns:mc="http://schemas.openxmlformats.org/markup-compatibility/2006">
                <mc:Choice xmlns:v="urn:schemas-microsoft-com:vml" Requires="v">
                  <p:oleObj spid="_x0000_s199069" name="BMP 图象" r:id="rId10" imgW="2800741" imgH="2247619" progId="Paint.Picture">
                    <p:embed/>
                  </p:oleObj>
                </mc:Choice>
                <mc:Fallback>
                  <p:oleObj name="BMP 图象" r:id="rId10" imgW="2800741" imgH="2247619" progId="Paint.Picture">
                    <p:embed/>
                    <p:pic>
                      <p:nvPicPr>
                        <p:cNvPr id="33"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1" y="480"/>
                          <a:ext cx="2466" cy="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 Box 33"/>
            <p:cNvSpPr txBox="1">
              <a:spLocks noChangeArrowheads="1"/>
            </p:cNvSpPr>
            <p:nvPr/>
          </p:nvSpPr>
          <p:spPr bwMode="auto">
            <a:xfrm>
              <a:off x="3025" y="1861"/>
              <a:ext cx="3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r>
                <a:rPr lang="en-US" altLang="zh-CN" sz="1600" baseline="-25000">
                  <a:solidFill>
                    <a:srgbClr val="0000FF"/>
                  </a:solidFill>
                </a:rPr>
                <a:t>A</a:t>
              </a:r>
              <a:endParaRPr lang="en-US" altLang="zh-CN" sz="1600">
                <a:solidFill>
                  <a:srgbClr val="0000FF"/>
                </a:solidFill>
              </a:endParaRPr>
            </a:p>
          </p:txBody>
        </p:sp>
        <p:sp>
          <p:nvSpPr>
            <p:cNvPr id="35" name="Text Box 34"/>
            <p:cNvSpPr txBox="1">
              <a:spLocks noChangeArrowheads="1"/>
            </p:cNvSpPr>
            <p:nvPr/>
          </p:nvSpPr>
          <p:spPr bwMode="auto">
            <a:xfrm>
              <a:off x="3649" y="1360"/>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p>
          </p:txBody>
        </p:sp>
        <p:sp>
          <p:nvSpPr>
            <p:cNvPr id="36" name="Text Box 35"/>
            <p:cNvSpPr txBox="1">
              <a:spLocks noChangeArrowheads="1"/>
            </p:cNvSpPr>
            <p:nvPr/>
          </p:nvSpPr>
          <p:spPr bwMode="auto">
            <a:xfrm>
              <a:off x="4017" y="1770"/>
              <a:ext cx="2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r>
                <a:rPr lang="en-US" altLang="zh-CN" sz="1600" baseline="-25000">
                  <a:solidFill>
                    <a:srgbClr val="0000FF"/>
                  </a:solidFill>
                </a:rPr>
                <a:t>B</a:t>
              </a:r>
              <a:endParaRPr lang="en-US" altLang="zh-CN" sz="1600">
                <a:solidFill>
                  <a:srgbClr val="0000FF"/>
                </a:solidFill>
              </a:endParaRPr>
            </a:p>
          </p:txBody>
        </p:sp>
        <p:sp>
          <p:nvSpPr>
            <p:cNvPr id="37" name="Text Box 36"/>
            <p:cNvSpPr txBox="1">
              <a:spLocks noChangeArrowheads="1"/>
            </p:cNvSpPr>
            <p:nvPr/>
          </p:nvSpPr>
          <p:spPr bwMode="auto">
            <a:xfrm>
              <a:off x="5403" y="1944"/>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38" name="Rectangle 37"/>
            <p:cNvSpPr>
              <a:spLocks noChangeArrowheads="1"/>
            </p:cNvSpPr>
            <p:nvPr/>
          </p:nvSpPr>
          <p:spPr bwMode="auto">
            <a:xfrm>
              <a:off x="3541" y="1368"/>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Δ</a:t>
              </a:r>
            </a:p>
          </p:txBody>
        </p:sp>
        <p:sp>
          <p:nvSpPr>
            <p:cNvPr id="39" name="Text Box 38"/>
            <p:cNvSpPr txBox="1">
              <a:spLocks noChangeArrowheads="1"/>
            </p:cNvSpPr>
            <p:nvPr/>
          </p:nvSpPr>
          <p:spPr bwMode="auto">
            <a:xfrm>
              <a:off x="3073" y="1015"/>
              <a:ext cx="20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p>
          </p:txBody>
        </p:sp>
        <p:sp>
          <p:nvSpPr>
            <p:cNvPr id="40" name="Text Box 39"/>
            <p:cNvSpPr txBox="1">
              <a:spLocks noChangeArrowheads="1"/>
            </p:cNvSpPr>
            <p:nvPr/>
          </p:nvSpPr>
          <p:spPr bwMode="auto">
            <a:xfrm>
              <a:off x="3857" y="1376"/>
              <a:ext cx="2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41" name="Text Box 40"/>
            <p:cNvSpPr txBox="1">
              <a:spLocks noChangeArrowheads="1"/>
            </p:cNvSpPr>
            <p:nvPr/>
          </p:nvSpPr>
          <p:spPr bwMode="auto">
            <a:xfrm>
              <a:off x="4433" y="1254"/>
              <a:ext cx="2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t>R</a:t>
              </a:r>
              <a:r>
                <a:rPr lang="en-US" altLang="zh-CN" sz="1600" baseline="-25000"/>
                <a:t>G</a:t>
              </a:r>
              <a:endParaRPr lang="en-US" altLang="zh-CN" sz="1600"/>
            </a:p>
          </p:txBody>
        </p:sp>
        <p:sp>
          <p:nvSpPr>
            <p:cNvPr id="42" name="Text Box 41"/>
            <p:cNvSpPr txBox="1">
              <a:spLocks noChangeArrowheads="1"/>
            </p:cNvSpPr>
            <p:nvPr/>
          </p:nvSpPr>
          <p:spPr bwMode="auto">
            <a:xfrm>
              <a:off x="3061" y="1186"/>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r>
                <a:rPr lang="en-US" altLang="zh-CN" sz="1600" baseline="-25000">
                  <a:solidFill>
                    <a:srgbClr val="0000FF"/>
                  </a:solidFill>
                </a:rPr>
                <a:t>A</a:t>
              </a:r>
              <a:endParaRPr lang="en-US" altLang="zh-CN" sz="1600">
                <a:solidFill>
                  <a:srgbClr val="0000FF"/>
                </a:solidFill>
              </a:endParaRPr>
            </a:p>
          </p:txBody>
        </p:sp>
        <p:sp>
          <p:nvSpPr>
            <p:cNvPr id="43" name="Text Box 42"/>
            <p:cNvSpPr txBox="1">
              <a:spLocks noChangeArrowheads="1"/>
            </p:cNvSpPr>
            <p:nvPr/>
          </p:nvSpPr>
          <p:spPr bwMode="auto">
            <a:xfrm>
              <a:off x="5409" y="1542"/>
              <a:ext cx="2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t>R</a:t>
              </a:r>
              <a:r>
                <a:rPr lang="en-US" altLang="zh-CN" sz="1600" baseline="-25000"/>
                <a:t>L</a:t>
              </a:r>
              <a:endParaRPr lang="en-US" altLang="zh-CN" sz="1600"/>
            </a:p>
          </p:txBody>
        </p:sp>
        <p:sp>
          <p:nvSpPr>
            <p:cNvPr id="44" name="Text Box 43"/>
            <p:cNvSpPr txBox="1">
              <a:spLocks noChangeArrowheads="1"/>
            </p:cNvSpPr>
            <p:nvPr/>
          </p:nvSpPr>
          <p:spPr bwMode="auto">
            <a:xfrm>
              <a:off x="4665" y="1451"/>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A</a:t>
              </a:r>
            </a:p>
          </p:txBody>
        </p:sp>
        <p:sp>
          <p:nvSpPr>
            <p:cNvPr id="45" name="Text Box 44"/>
            <p:cNvSpPr txBox="1">
              <a:spLocks noChangeArrowheads="1"/>
            </p:cNvSpPr>
            <p:nvPr/>
          </p:nvSpPr>
          <p:spPr bwMode="auto">
            <a:xfrm>
              <a:off x="5204" y="145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B</a:t>
              </a:r>
            </a:p>
          </p:txBody>
        </p:sp>
        <p:sp>
          <p:nvSpPr>
            <p:cNvPr id="46" name="Text Box 45"/>
            <p:cNvSpPr txBox="1">
              <a:spLocks noChangeArrowheads="1"/>
            </p:cNvSpPr>
            <p:nvPr/>
          </p:nvSpPr>
          <p:spPr bwMode="auto">
            <a:xfrm>
              <a:off x="4209" y="1406"/>
              <a:ext cx="2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t>V</a:t>
              </a:r>
              <a:r>
                <a:rPr lang="en-US" altLang="zh-CN" sz="1600" baseline="-25000"/>
                <a:t>G</a:t>
              </a:r>
              <a:endParaRPr lang="en-US" altLang="zh-CN" sz="1600"/>
            </a:p>
          </p:txBody>
        </p:sp>
        <p:sp>
          <p:nvSpPr>
            <p:cNvPr id="47" name="Text Box 47"/>
            <p:cNvSpPr txBox="1">
              <a:spLocks noChangeArrowheads="1"/>
            </p:cNvSpPr>
            <p:nvPr/>
          </p:nvSpPr>
          <p:spPr bwMode="auto">
            <a:xfrm>
              <a:off x="4131" y="1482"/>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graphicFrame>
          <p:nvGraphicFramePr>
            <p:cNvPr id="48" name="Object 49"/>
            <p:cNvGraphicFramePr>
              <a:graphicFrameLocks noChangeAspect="1"/>
            </p:cNvGraphicFramePr>
            <p:nvPr/>
          </p:nvGraphicFramePr>
          <p:xfrm>
            <a:off x="5021" y="1755"/>
            <a:ext cx="84" cy="159"/>
          </p:xfrm>
          <a:graphic>
            <a:graphicData uri="http://schemas.openxmlformats.org/presentationml/2006/ole">
              <mc:AlternateContent xmlns:mc="http://schemas.openxmlformats.org/markup-compatibility/2006">
                <mc:Choice xmlns:v="urn:schemas-microsoft-com:vml" Requires="v">
                  <p:oleObj spid="_x0000_s199070" name="Equation" r:id="rId12" imgW="88560" imgH="177480" progId="Equation.3">
                    <p:embed/>
                  </p:oleObj>
                </mc:Choice>
                <mc:Fallback>
                  <p:oleObj name="Equation" r:id="rId12" imgW="88560" imgH="177480" progId="Equation.3">
                    <p:embed/>
                    <p:pic>
                      <p:nvPicPr>
                        <p:cNvPr id="48"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1" y="1755"/>
                          <a:ext cx="84"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50"/>
            <p:cNvGraphicFramePr>
              <a:graphicFrameLocks noChangeAspect="1"/>
            </p:cNvGraphicFramePr>
            <p:nvPr/>
          </p:nvGraphicFramePr>
          <p:xfrm>
            <a:off x="5261" y="2017"/>
            <a:ext cx="84" cy="159"/>
          </p:xfrm>
          <a:graphic>
            <a:graphicData uri="http://schemas.openxmlformats.org/presentationml/2006/ole">
              <mc:AlternateContent xmlns:mc="http://schemas.openxmlformats.org/markup-compatibility/2006">
                <mc:Choice xmlns:v="urn:schemas-microsoft-com:vml" Requires="v">
                  <p:oleObj spid="_x0000_s199071" name="Equation" r:id="rId14" imgW="88560" imgH="177480" progId="Equation.3">
                    <p:embed/>
                  </p:oleObj>
                </mc:Choice>
                <mc:Fallback>
                  <p:oleObj name="Equation" r:id="rId14" imgW="88560" imgH="177480" progId="Equation.3">
                    <p:embed/>
                    <p:pic>
                      <p:nvPicPr>
                        <p:cNvPr id="49" name="Object 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1" y="2017"/>
                          <a:ext cx="84"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51"/>
            <p:cNvGraphicFramePr>
              <a:graphicFrameLocks noChangeAspect="1"/>
            </p:cNvGraphicFramePr>
            <p:nvPr/>
          </p:nvGraphicFramePr>
          <p:xfrm>
            <a:off x="4073" y="1436"/>
            <a:ext cx="84" cy="160"/>
          </p:xfrm>
          <a:graphic>
            <a:graphicData uri="http://schemas.openxmlformats.org/presentationml/2006/ole">
              <mc:AlternateContent xmlns:mc="http://schemas.openxmlformats.org/markup-compatibility/2006">
                <mc:Choice xmlns:v="urn:schemas-microsoft-com:vml" Requires="v">
                  <p:oleObj spid="_x0000_s199072" name="Equation" r:id="rId15" imgW="88560" imgH="177480" progId="Equation.3">
                    <p:embed/>
                  </p:oleObj>
                </mc:Choice>
                <mc:Fallback>
                  <p:oleObj name="Equation" r:id="rId15" imgW="88560" imgH="177480" progId="Equation.3">
                    <p:embed/>
                    <p:pic>
                      <p:nvPicPr>
                        <p:cNvPr id="50" name="Object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3" y="1436"/>
                          <a:ext cx="8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52"/>
            <p:cNvSpPr>
              <a:spLocks noChangeShapeType="1"/>
            </p:cNvSpPr>
            <p:nvPr/>
          </p:nvSpPr>
          <p:spPr bwMode="auto">
            <a:xfrm>
              <a:off x="5081" y="1368"/>
              <a:ext cx="240" cy="0"/>
            </a:xfrm>
            <a:prstGeom prst="line">
              <a:avLst/>
            </a:prstGeom>
            <a:noFill/>
            <a:ln w="19050">
              <a:solidFill>
                <a:srgbClr val="FF0000"/>
              </a:solidFill>
              <a:miter lim="800000"/>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Oval 197"/>
            <p:cNvSpPr>
              <a:spLocks noChangeArrowheads="1"/>
            </p:cNvSpPr>
            <p:nvPr/>
          </p:nvSpPr>
          <p:spPr bwMode="auto">
            <a:xfrm>
              <a:off x="5280" y="1443"/>
              <a:ext cx="34" cy="34"/>
            </a:xfrm>
            <a:prstGeom prst="ellipse">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198"/>
            <p:cNvSpPr>
              <a:spLocks noChangeArrowheads="1"/>
            </p:cNvSpPr>
            <p:nvPr/>
          </p:nvSpPr>
          <p:spPr bwMode="auto">
            <a:xfrm>
              <a:off x="4740" y="1443"/>
              <a:ext cx="34" cy="34"/>
            </a:xfrm>
            <a:prstGeom prst="ellipse">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54" name="图片 53"/>
          <p:cNvPicPr>
            <a:picLocks noChangeAspect="1"/>
          </p:cNvPicPr>
          <p:nvPr/>
        </p:nvPicPr>
        <p:blipFill rotWithShape="1">
          <a:blip r:embed="rId16"/>
          <a:srcRect l="39005" t="40340" r="42009" b="53331"/>
          <a:stretch/>
        </p:blipFill>
        <p:spPr>
          <a:xfrm>
            <a:off x="5642022" y="676196"/>
            <a:ext cx="3038202" cy="633052"/>
          </a:xfrm>
          <a:prstGeom prst="rect">
            <a:avLst/>
          </a:prstGeom>
        </p:spPr>
      </p:pic>
      <p:sp>
        <p:nvSpPr>
          <p:cNvPr id="55" name="文本框 54"/>
          <p:cNvSpPr txBox="1"/>
          <p:nvPr/>
        </p:nvSpPr>
        <p:spPr>
          <a:xfrm>
            <a:off x="4784206" y="822251"/>
            <a:ext cx="930794" cy="369332"/>
          </a:xfrm>
          <a:prstGeom prst="rect">
            <a:avLst/>
          </a:prstGeom>
          <a:noFill/>
        </p:spPr>
        <p:txBody>
          <a:bodyPr wrap="square" rtlCol="0">
            <a:spAutoFit/>
          </a:bodyPr>
          <a:lstStyle/>
          <a:p>
            <a:r>
              <a:rPr lang="zh-CN" altLang="en-US" b="1" dirty="0" smtClean="0"/>
              <a:t>相速度</a:t>
            </a:r>
            <a:endParaRPr lang="zh-CN" altLang="en-US" b="1" dirty="0"/>
          </a:p>
        </p:txBody>
      </p:sp>
      <p:grpSp>
        <p:nvGrpSpPr>
          <p:cNvPr id="59" name="组合 58"/>
          <p:cNvGrpSpPr/>
          <p:nvPr/>
        </p:nvGrpSpPr>
        <p:grpSpPr>
          <a:xfrm>
            <a:off x="254739" y="4895947"/>
            <a:ext cx="5204191" cy="388560"/>
            <a:chOff x="649634" y="5193090"/>
            <a:chExt cx="5204191" cy="388560"/>
          </a:xfrm>
        </p:grpSpPr>
        <p:graphicFrame>
          <p:nvGraphicFramePr>
            <p:cNvPr id="56" name="Object 115"/>
            <p:cNvGraphicFramePr>
              <a:graphicFrameLocks noChangeAspect="1"/>
            </p:cNvGraphicFramePr>
            <p:nvPr>
              <p:extLst/>
            </p:nvPr>
          </p:nvGraphicFramePr>
          <p:xfrm>
            <a:off x="976635" y="5259739"/>
            <a:ext cx="2511967" cy="307949"/>
          </p:xfrm>
          <a:graphic>
            <a:graphicData uri="http://schemas.openxmlformats.org/presentationml/2006/ole">
              <mc:AlternateContent xmlns:mc="http://schemas.openxmlformats.org/markup-compatibility/2006">
                <mc:Choice xmlns:v="urn:schemas-microsoft-com:vml" Requires="v">
                  <p:oleObj spid="_x0000_s199073" name="Equation" r:id="rId17" imgW="1574640" imgH="215640" progId="Equation.3">
                    <p:embed/>
                  </p:oleObj>
                </mc:Choice>
                <mc:Fallback>
                  <p:oleObj name="Equation" r:id="rId17" imgW="1574640" imgH="215640" progId="Equation.3">
                    <p:embed/>
                    <p:pic>
                      <p:nvPicPr>
                        <p:cNvPr id="56" name="Object 1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6635" y="5259739"/>
                          <a:ext cx="2511967" cy="307949"/>
                        </a:xfrm>
                        <a:prstGeom prst="rect">
                          <a:avLst/>
                        </a:prstGeom>
                        <a:noFill/>
                        <a:ln>
                          <a:noFill/>
                        </a:ln>
                        <a:effectLst/>
                      </p:spPr>
                    </p:pic>
                  </p:oleObj>
                </mc:Fallback>
              </mc:AlternateContent>
            </a:graphicData>
          </a:graphic>
        </p:graphicFrame>
        <p:sp>
          <p:nvSpPr>
            <p:cNvPr id="57" name="文本框 56"/>
            <p:cNvSpPr txBox="1"/>
            <p:nvPr/>
          </p:nvSpPr>
          <p:spPr>
            <a:xfrm>
              <a:off x="649634" y="5193090"/>
              <a:ext cx="422865" cy="381000"/>
            </a:xfrm>
            <a:prstGeom prst="rect">
              <a:avLst/>
            </a:prstGeom>
            <a:noFill/>
          </p:spPr>
          <p:txBody>
            <a:bodyPr wrap="square" rtlCol="0">
              <a:spAutoFit/>
            </a:bodyPr>
            <a:lstStyle/>
            <a:p>
              <a:r>
                <a:rPr lang="zh-CN" altLang="en-US" b="1" dirty="0" smtClean="0"/>
                <a:t>当</a:t>
              </a:r>
              <a:endParaRPr lang="zh-CN" altLang="en-US" b="1" dirty="0"/>
            </a:p>
          </p:txBody>
        </p:sp>
        <p:sp>
          <p:nvSpPr>
            <p:cNvPr id="58" name="文本框 57"/>
            <p:cNvSpPr txBox="1"/>
            <p:nvPr/>
          </p:nvSpPr>
          <p:spPr>
            <a:xfrm>
              <a:off x="3393719" y="5212318"/>
              <a:ext cx="2460106" cy="369332"/>
            </a:xfrm>
            <a:prstGeom prst="rect">
              <a:avLst/>
            </a:prstGeom>
            <a:noFill/>
          </p:spPr>
          <p:txBody>
            <a:bodyPr wrap="square" rtlCol="0">
              <a:spAutoFit/>
            </a:bodyPr>
            <a:lstStyle/>
            <a:p>
              <a:r>
                <a:rPr lang="zh-CN" altLang="en-US" b="1" dirty="0" smtClean="0">
                  <a:solidFill>
                    <a:srgbClr val="000000"/>
                  </a:solidFill>
                  <a:latin typeface="Times New Roman" panose="02020603050405020304" pitchFamily="18" charset="0"/>
                  <a:cs typeface="Times New Roman" panose="02020603050405020304" pitchFamily="18" charset="0"/>
                </a:rPr>
                <a:t>时，</a:t>
              </a:r>
              <a:r>
                <a:rPr lang="el-GR" altLang="zh-CN" b="1" dirty="0">
                  <a:solidFill>
                    <a:srgbClr val="000000"/>
                  </a:solidFill>
                  <a:latin typeface="Times New Roman" panose="02020603050405020304" pitchFamily="18" charset="0"/>
                  <a:cs typeface="Times New Roman" panose="02020603050405020304" pitchFamily="18" charset="0"/>
                </a:rPr>
                <a:t> </a:t>
              </a:r>
              <a:r>
                <a:rPr lang="el-GR" altLang="zh-CN" b="1" dirty="0" smtClean="0">
                  <a:solidFill>
                    <a:srgbClr val="000000"/>
                  </a:solidFill>
                  <a:latin typeface="Times New Roman" panose="02020603050405020304" pitchFamily="18" charset="0"/>
                  <a:cs typeface="Times New Roman" panose="02020603050405020304" pitchFamily="18" charset="0"/>
                </a:rPr>
                <a:t>λ</a:t>
              </a:r>
              <a:r>
                <a:rPr lang="en-US" altLang="zh-CN" b="1" dirty="0" smtClean="0">
                  <a:solidFill>
                    <a:srgbClr val="000000"/>
                  </a:solidFill>
                  <a:latin typeface="Times New Roman" panose="02020603050405020304" pitchFamily="18" charset="0"/>
                  <a:cs typeface="Times New Roman" panose="02020603050405020304" pitchFamily="18" charset="0"/>
                </a:rPr>
                <a:t>=94.86m</a:t>
              </a:r>
              <a:endParaRPr lang="zh-CN" altLang="en-US" b="1" dirty="0">
                <a:latin typeface="Times New Roman" panose="02020603050405020304" pitchFamily="18" charset="0"/>
                <a:cs typeface="Times New Roman" panose="02020603050405020304" pitchFamily="18" charset="0"/>
              </a:endParaRPr>
            </a:p>
          </p:txBody>
        </p:sp>
      </p:grpSp>
      <p:sp>
        <p:nvSpPr>
          <p:cNvPr id="60" name="矩形 59"/>
          <p:cNvSpPr/>
          <p:nvPr/>
        </p:nvSpPr>
        <p:spPr>
          <a:xfrm>
            <a:off x="296500" y="5445369"/>
            <a:ext cx="4864000" cy="1200329"/>
          </a:xfrm>
          <a:prstGeom prst="rect">
            <a:avLst/>
          </a:prstGeom>
        </p:spPr>
        <p:txBody>
          <a:bodyPr wrap="square">
            <a:spAutoFit/>
          </a:bodyPr>
          <a:lstStyle/>
          <a:p>
            <a:pPr algn="just">
              <a:spcBef>
                <a:spcPts val="0"/>
              </a:spcBef>
            </a:pPr>
            <a:r>
              <a:rPr lang="zh-CN" altLang="en-US" b="1" dirty="0">
                <a:solidFill>
                  <a:srgbClr val="000000"/>
                </a:solidFill>
                <a:latin typeface="Times New Roman" panose="02020603050405020304" pitchFamily="18" charset="0"/>
                <a:cs typeface="Times New Roman" panose="02020603050405020304" pitchFamily="18" charset="0"/>
              </a:rPr>
              <a:t>设导线方向与</a:t>
            </a:r>
            <a:r>
              <a:rPr lang="en-US" altLang="zh-CN" b="1" dirty="0">
                <a:solidFill>
                  <a:srgbClr val="000000"/>
                </a:solidFill>
                <a:latin typeface="Times New Roman" panose="02020603050405020304" pitchFamily="18" charset="0"/>
                <a:cs typeface="Times New Roman" panose="02020603050405020304" pitchFamily="18" charset="0"/>
              </a:rPr>
              <a:t>z </a:t>
            </a:r>
            <a:r>
              <a:rPr lang="zh-CN" altLang="en-US" b="1" dirty="0">
                <a:solidFill>
                  <a:srgbClr val="000000"/>
                </a:solidFill>
                <a:latin typeface="Times New Roman" panose="02020603050405020304" pitchFamily="18" charset="0"/>
                <a:cs typeface="Times New Roman" panose="02020603050405020304" pitchFamily="18" charset="0"/>
              </a:rPr>
              <a:t>轴方向一致</a:t>
            </a:r>
            <a:r>
              <a:rPr lang="zh-CN" altLang="en-US" b="1" dirty="0" smtClean="0">
                <a:solidFill>
                  <a:srgbClr val="000000"/>
                </a:solidFill>
                <a:latin typeface="Times New Roman" panose="02020603050405020304" pitchFamily="18" charset="0"/>
                <a:cs typeface="Times New Roman" panose="02020603050405020304" pitchFamily="18" charset="0"/>
              </a:rPr>
              <a:t>，长度</a:t>
            </a:r>
            <a:r>
              <a:rPr lang="zh-CN" altLang="en-US" b="1" dirty="0">
                <a:solidFill>
                  <a:srgbClr val="000000"/>
                </a:solidFill>
                <a:latin typeface="Times New Roman" panose="02020603050405020304" pitchFamily="18" charset="0"/>
                <a:cs typeface="Times New Roman" panose="02020603050405020304" pitchFamily="18" charset="0"/>
              </a:rPr>
              <a:t>为</a:t>
            </a:r>
            <a:r>
              <a:rPr lang="en-US" altLang="zh-CN" b="1" dirty="0">
                <a:solidFill>
                  <a:srgbClr val="000000"/>
                </a:solidFill>
                <a:latin typeface="Times New Roman" panose="02020603050405020304" pitchFamily="18" charset="0"/>
                <a:cs typeface="Times New Roman" panose="02020603050405020304" pitchFamily="18" charset="0"/>
              </a:rPr>
              <a:t>1.5cm</a:t>
            </a:r>
            <a:r>
              <a:rPr lang="zh-CN" altLang="en-US" b="1" dirty="0">
                <a:solidFill>
                  <a:srgbClr val="000000"/>
                </a:solidFill>
                <a:latin typeface="Times New Roman" panose="02020603050405020304" pitchFamily="18" charset="0"/>
                <a:cs typeface="Times New Roman" panose="02020603050405020304" pitchFamily="18" charset="0"/>
              </a:rPr>
              <a:t>，忽略其电阻，</a:t>
            </a:r>
            <a:r>
              <a:rPr lang="zh-CN" altLang="en-US" b="1" dirty="0" smtClean="0">
                <a:solidFill>
                  <a:srgbClr val="000000"/>
                </a:solidFill>
                <a:latin typeface="Times New Roman" panose="02020603050405020304" pitchFamily="18" charset="0"/>
                <a:cs typeface="Times New Roman" panose="02020603050405020304" pitchFamily="18" charset="0"/>
              </a:rPr>
              <a:t>在</a:t>
            </a:r>
            <a:r>
              <a:rPr lang="en-US" altLang="zh-CN" b="1" dirty="0" smtClean="0">
                <a:solidFill>
                  <a:srgbClr val="000000"/>
                </a:solidFill>
                <a:latin typeface="Times New Roman" panose="02020603050405020304" pitchFamily="18" charset="0"/>
                <a:cs typeface="Times New Roman" panose="02020603050405020304" pitchFamily="18" charset="0"/>
              </a:rPr>
              <a:t>f=1MHz</a:t>
            </a:r>
            <a:r>
              <a:rPr lang="zh-CN" altLang="en-US" b="1" dirty="0">
                <a:solidFill>
                  <a:srgbClr val="000000"/>
                </a:solidFill>
                <a:latin typeface="Times New Roman" panose="02020603050405020304" pitchFamily="18" charset="0"/>
                <a:cs typeface="Times New Roman" panose="02020603050405020304" pitchFamily="18" charset="0"/>
              </a:rPr>
              <a:t>时电压空间变化不明显。</a:t>
            </a:r>
          </a:p>
          <a:p>
            <a:pPr algn="just">
              <a:spcBef>
                <a:spcPts val="0"/>
              </a:spcBef>
            </a:pPr>
            <a:r>
              <a:rPr lang="zh-CN" altLang="en-US" b="1" dirty="0">
                <a:solidFill>
                  <a:srgbClr val="000000"/>
                </a:solidFill>
                <a:latin typeface="Times New Roman" panose="02020603050405020304" pitchFamily="18" charset="0"/>
                <a:cs typeface="Times New Roman" panose="02020603050405020304" pitchFamily="18" charset="0"/>
              </a:rPr>
              <a:t>当 </a:t>
            </a:r>
            <a:r>
              <a:rPr lang="en-US" altLang="zh-CN" b="1" dirty="0">
                <a:solidFill>
                  <a:srgbClr val="000000"/>
                </a:solidFill>
                <a:latin typeface="Times New Roman" panose="02020603050405020304" pitchFamily="18" charset="0"/>
                <a:cs typeface="Times New Roman" panose="02020603050405020304" pitchFamily="18" charset="0"/>
              </a:rPr>
              <a:t>f =10GHz</a:t>
            </a:r>
            <a:r>
              <a:rPr lang="zh-CN" altLang="en-US" b="1" dirty="0">
                <a:solidFill>
                  <a:srgbClr val="000000"/>
                </a:solidFill>
                <a:latin typeface="Times New Roman" panose="02020603050405020304" pitchFamily="18" charset="0"/>
                <a:cs typeface="Times New Roman" panose="02020603050405020304" pitchFamily="18" charset="0"/>
              </a:rPr>
              <a:t>时， </a:t>
            </a:r>
            <a:r>
              <a:rPr lang="el-GR" altLang="zh-CN" b="1" dirty="0">
                <a:solidFill>
                  <a:srgbClr val="000000"/>
                </a:solidFill>
                <a:latin typeface="Times New Roman" panose="02020603050405020304" pitchFamily="18" charset="0"/>
                <a:cs typeface="Times New Roman" panose="02020603050405020304" pitchFamily="18" charset="0"/>
              </a:rPr>
              <a:t>λ</a:t>
            </a:r>
            <a:r>
              <a:rPr lang="en-US" altLang="zh-CN" b="1" dirty="0" smtClean="0">
                <a:solidFill>
                  <a:srgbClr val="000000"/>
                </a:solidFill>
                <a:latin typeface="Times New Roman" panose="02020603050405020304" pitchFamily="18" charset="0"/>
                <a:cs typeface="Times New Roman" panose="02020603050405020304" pitchFamily="18" charset="0"/>
              </a:rPr>
              <a:t>=0.949cm</a:t>
            </a:r>
            <a:r>
              <a:rPr lang="zh-CN" altLang="en-US" b="1" dirty="0">
                <a:solidFill>
                  <a:srgbClr val="000000"/>
                </a:solidFill>
                <a:latin typeface="Times New Roman" panose="02020603050405020304" pitchFamily="18" charset="0"/>
                <a:cs typeface="Times New Roman" panose="02020603050405020304" pitchFamily="18" charset="0"/>
              </a:rPr>
              <a:t>，</a:t>
            </a:r>
            <a:r>
              <a:rPr lang="zh-CN" altLang="en-US" b="1" dirty="0" smtClean="0">
                <a:solidFill>
                  <a:srgbClr val="000000"/>
                </a:solidFill>
                <a:latin typeface="Times New Roman" panose="02020603050405020304" pitchFamily="18" charset="0"/>
                <a:cs typeface="Times New Roman" panose="02020603050405020304" pitchFamily="18" charset="0"/>
              </a:rPr>
              <a:t>与导线</a:t>
            </a:r>
            <a:r>
              <a:rPr lang="zh-CN" altLang="en-US" b="1" dirty="0">
                <a:solidFill>
                  <a:srgbClr val="000000"/>
                </a:solidFill>
                <a:latin typeface="Times New Roman" panose="02020603050405020304" pitchFamily="18" charset="0"/>
                <a:cs typeface="Times New Roman" panose="02020603050405020304" pitchFamily="18" charset="0"/>
              </a:rPr>
              <a:t>长度相似，测量结果如图。</a:t>
            </a:r>
          </a:p>
        </p:txBody>
      </p:sp>
    </p:spTree>
    <p:extLst>
      <p:ext uri="{BB962C8B-B14F-4D97-AF65-F5344CB8AC3E}">
        <p14:creationId xmlns:p14="http://schemas.microsoft.com/office/powerpoint/2010/main" val="1023587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射频电路中常用的传输线</a:t>
            </a:r>
          </a:p>
        </p:txBody>
      </p:sp>
      <p:sp>
        <p:nvSpPr>
          <p:cNvPr id="26627" name="Rectangle 3"/>
          <p:cNvSpPr>
            <a:spLocks noGrp="1" noChangeArrowheads="1"/>
          </p:cNvSpPr>
          <p:nvPr>
            <p:ph type="body" idx="1"/>
          </p:nvPr>
        </p:nvSpPr>
        <p:spPr>
          <a:xfrm>
            <a:off x="685800" y="1676400"/>
            <a:ext cx="8229600" cy="4525963"/>
          </a:xfrm>
        </p:spPr>
        <p:txBody>
          <a:bodyPr/>
          <a:lstStyle/>
          <a:p>
            <a:pPr>
              <a:lnSpc>
                <a:spcPct val="150000"/>
              </a:lnSpc>
            </a:pPr>
            <a:r>
              <a:rPr lang="zh-CN" altLang="en-US" b="1" dirty="0" smtClean="0"/>
              <a:t>双线传输线；</a:t>
            </a:r>
          </a:p>
          <a:p>
            <a:pPr>
              <a:lnSpc>
                <a:spcPct val="150000"/>
              </a:lnSpc>
            </a:pPr>
            <a:r>
              <a:rPr lang="zh-CN" altLang="en-US" b="1" dirty="0" smtClean="0"/>
              <a:t>同轴传输线；</a:t>
            </a:r>
          </a:p>
          <a:p>
            <a:pPr>
              <a:lnSpc>
                <a:spcPct val="150000"/>
              </a:lnSpc>
            </a:pPr>
            <a:r>
              <a:rPr lang="zh-CN" altLang="en-US" b="1" dirty="0" smtClean="0"/>
              <a:t>微带线；</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8</a:t>
            </a:fld>
            <a:endParaRPr lang="en-US" altLang="zh-CN"/>
          </a:p>
        </p:txBody>
      </p:sp>
    </p:spTree>
    <p:extLst>
      <p:ext uri="{BB962C8B-B14F-4D97-AF65-F5344CB8AC3E}">
        <p14:creationId xmlns:p14="http://schemas.microsoft.com/office/powerpoint/2010/main" val="235386358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3446"/>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双线传输线</a:t>
            </a: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l="17548" t="35995" r="33746" b="19798"/>
          <a:stretch>
            <a:fillRect/>
          </a:stretch>
        </p:blipFill>
        <p:spPr bwMode="auto">
          <a:xfrm>
            <a:off x="1676400" y="1285876"/>
            <a:ext cx="5256213" cy="358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p:cNvSpPr txBox="1">
            <a:spLocks noChangeArrowheads="1"/>
          </p:cNvSpPr>
          <p:nvPr/>
        </p:nvSpPr>
        <p:spPr bwMode="auto">
          <a:xfrm>
            <a:off x="684213" y="4868863"/>
            <a:ext cx="82311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400" dirty="0"/>
              <a:t>缺点：导体发射的电和磁力线延伸到无限远，并影响附近的电子设备；导体类似一个大天线，辐射损耗大；（仅</a:t>
            </a:r>
            <a:r>
              <a:rPr lang="zh-CN" altLang="en-US" sz="2400" dirty="0" smtClean="0"/>
              <a:t>用于电视</a:t>
            </a:r>
            <a:r>
              <a:rPr lang="zh-CN" altLang="en-US" sz="2400" dirty="0"/>
              <a:t>设备中）</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9</a:t>
            </a:fld>
            <a:endParaRPr lang="en-US" altLang="zh-CN"/>
          </a:p>
        </p:txBody>
      </p:sp>
    </p:spTree>
    <p:extLst>
      <p:ext uri="{BB962C8B-B14F-4D97-AF65-F5344CB8AC3E}">
        <p14:creationId xmlns:p14="http://schemas.microsoft.com/office/powerpoint/2010/main" val="56947106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17556</TotalTime>
  <Words>2929</Words>
  <Application>Microsoft Office PowerPoint</Application>
  <PresentationFormat>全屏显示(4:3)</PresentationFormat>
  <Paragraphs>499</Paragraphs>
  <Slides>53</Slides>
  <Notes>29</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6</vt:i4>
      </vt:variant>
      <vt:variant>
        <vt:lpstr>幻灯片标题</vt:lpstr>
      </vt:variant>
      <vt:variant>
        <vt:i4>53</vt:i4>
      </vt:variant>
    </vt:vector>
  </HeadingPairs>
  <TitlesOfParts>
    <vt:vector size="70" baseType="lpstr">
      <vt:lpstr>黑体</vt:lpstr>
      <vt:lpstr>楷体_GB2312</vt:lpstr>
      <vt:lpstr>宋体</vt:lpstr>
      <vt:lpstr>微软雅黑</vt:lpstr>
      <vt:lpstr>Arial</vt:lpstr>
      <vt:lpstr>Calibri</vt:lpstr>
      <vt:lpstr>Symbol</vt:lpstr>
      <vt:lpstr>Tahoma</vt:lpstr>
      <vt:lpstr>Times New Roman</vt:lpstr>
      <vt:lpstr>Wingdings</vt:lpstr>
      <vt:lpstr>默认设计模板</vt:lpstr>
      <vt:lpstr>Equation</vt:lpstr>
      <vt:lpstr>BMP 图象</vt:lpstr>
      <vt:lpstr>Microsoft 公式 3.0</vt:lpstr>
      <vt:lpstr>公式</vt:lpstr>
      <vt:lpstr>图片</vt:lpstr>
      <vt:lpstr>Acrobat Document</vt:lpstr>
      <vt:lpstr>第3章　常用无源器件</vt:lpstr>
      <vt:lpstr>传输线</vt:lpstr>
      <vt:lpstr>PowerPoint 演示文稿</vt:lpstr>
      <vt:lpstr>PowerPoint 演示文稿</vt:lpstr>
      <vt:lpstr>PowerPoint 演示文稿</vt:lpstr>
      <vt:lpstr>PowerPoint 演示文稿</vt:lpstr>
      <vt:lpstr>PowerPoint 演示文稿</vt:lpstr>
      <vt:lpstr>射频电路中常用的传输线</vt:lpstr>
      <vt:lpstr>双线传输线</vt:lpstr>
      <vt:lpstr>同轴传输线</vt:lpstr>
      <vt:lpstr>几个常用的概念</vt:lpstr>
      <vt:lpstr>传输线基本理论</vt:lpstr>
      <vt:lpstr>沿线电压分布和电流分布  </vt:lpstr>
      <vt:lpstr>输入阻抗</vt:lpstr>
      <vt:lpstr>[例1] 一根特性阻抗为50、长度为0.1875m的无耗均匀线，其工作频率为200MHz，终端接有负载Zl=40+j30  ，试求其输入阻抗。</vt:lpstr>
      <vt:lpstr>反射系数 (reflection coefficient) </vt:lpstr>
      <vt:lpstr>讨论</vt:lpstr>
      <vt:lpstr>PowerPoint 演示文稿</vt:lpstr>
      <vt:lpstr>小   结</vt:lpstr>
      <vt:lpstr>二端口网络</vt:lpstr>
      <vt:lpstr>单端口和多端口网络</vt:lpstr>
      <vt:lpstr>PowerPoint 演示文稿</vt:lpstr>
      <vt:lpstr>用散射参量表征器件的特性</vt:lpstr>
      <vt:lpstr>PowerPoint 演示文稿</vt:lpstr>
      <vt:lpstr>PowerPoint 演示文稿</vt:lpstr>
      <vt:lpstr>放大器的S参数</vt:lpstr>
      <vt:lpstr> 滤波器的S参数</vt:lpstr>
      <vt:lpstr>PowerPoint 演示文稿</vt:lpstr>
      <vt:lpstr>PowerPoint 演示文稿</vt:lpstr>
      <vt:lpstr>微带传输线</vt:lpstr>
      <vt:lpstr>微带线的演化过程及结构</vt:lpstr>
      <vt:lpstr>PowerPoint 演示文稿</vt:lpstr>
      <vt:lpstr>PowerPoint 演示文稿</vt:lpstr>
      <vt:lpstr>微带线—基本传输特性</vt:lpstr>
      <vt:lpstr>PowerPoint 演示文稿</vt:lpstr>
      <vt:lpstr>PowerPoint 演示文稿</vt:lpstr>
      <vt:lpstr>微带特性阻抗与w/h的关系</vt:lpstr>
      <vt:lpstr>微带特性阻抗与导带厚度的关系</vt:lpstr>
      <vt:lpstr>PowerPoint 演示文稿</vt:lpstr>
      <vt:lpstr>微带线—基本传输特性</vt:lpstr>
      <vt:lpstr>PowerPoint 演示文稿</vt:lpstr>
      <vt:lpstr>PowerPoint 演示文稿</vt:lpstr>
      <vt:lpstr>PowerPoint 演示文稿</vt:lpstr>
      <vt:lpstr>PowerPoint 演示文稿</vt:lpstr>
      <vt:lpstr>计算工具</vt:lpstr>
      <vt:lpstr>微带线走线原则</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584</cp:revision>
  <cp:lastPrinted>1601-01-01T00:00:00Z</cp:lastPrinted>
  <dcterms:created xsi:type="dcterms:W3CDTF">1601-01-01T00:00:00Z</dcterms:created>
  <dcterms:modified xsi:type="dcterms:W3CDTF">2019-10-16T07:30:48Z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